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756" y="-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6905-B39D-4369-BD0F-8A8A88E11D1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130-1BD6-4B46-AE9B-E75EA463D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8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6905-B39D-4369-BD0F-8A8A88E11D1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130-1BD6-4B46-AE9B-E75EA463D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6905-B39D-4369-BD0F-8A8A88E11D1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130-1BD6-4B46-AE9B-E75EA463D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6905-B39D-4369-BD0F-8A8A88E11D1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130-1BD6-4B46-AE9B-E75EA463D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6905-B39D-4369-BD0F-8A8A88E11D1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130-1BD6-4B46-AE9B-E75EA463D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5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6905-B39D-4369-BD0F-8A8A88E11D1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130-1BD6-4B46-AE9B-E75EA463D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6905-B39D-4369-BD0F-8A8A88E11D1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130-1BD6-4B46-AE9B-E75EA463D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8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6905-B39D-4369-BD0F-8A8A88E11D1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130-1BD6-4B46-AE9B-E75EA463D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6905-B39D-4369-BD0F-8A8A88E11D1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130-1BD6-4B46-AE9B-E75EA463D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76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6905-B39D-4369-BD0F-8A8A88E11D1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130-1BD6-4B46-AE9B-E75EA463D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0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6905-B39D-4369-BD0F-8A8A88E11D1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130-1BD6-4B46-AE9B-E75EA463D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66905-B39D-4369-BD0F-8A8A88E11D1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7130-1BD6-4B46-AE9B-E75EA463D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55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Constraining the source of significant variation in orographic drag representation in numerical weather prediction: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model orography </a:t>
            </a:r>
            <a:r>
              <a:rPr lang="en-GB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intercomparison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implications for drag </a:t>
            </a: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parameterization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hangingPunct="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Andy Elvidge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Irina Sandu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Nils Wedi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Ayrton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Zadra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Simon Vosper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Masashi Ujiie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Mikhail Tolstykh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Francois Bouyssel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Anton Beljaars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Souhail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Boussetta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Annelize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Van Niekerk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Met Office, 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ECMWF, 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Canadian Meteorological Centre, 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Japan Meteorological Agency, 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Russian Academy of Sciences, 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Météo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France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GoogleDrive\andyelvidge@gmail.com\Plots\Fields\SD_SSO_MetUM.png"/>
          <p:cNvPicPr/>
          <p:nvPr/>
        </p:nvPicPr>
        <p:blipFill>
          <a:blip r:embed="rId2">
            <a:lum/>
            <a:alphaModFix/>
          </a:blip>
          <a:srcRect l="11646" t="14764" r="5281" b="15622"/>
          <a:stretch>
            <a:fillRect/>
          </a:stretch>
        </p:blipFill>
        <p:spPr>
          <a:xfrm>
            <a:off x="5838141" y="48528"/>
            <a:ext cx="3254375" cy="154749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Picture 8" descr="D:\GoogleDrive\andyelvidge@gmail.com\Plots\Fields\slope_SSO_MetUM.png"/>
          <p:cNvPicPr/>
          <p:nvPr/>
        </p:nvPicPr>
        <p:blipFill>
          <a:blip r:embed="rId3">
            <a:lum/>
            <a:alphaModFix/>
          </a:blip>
          <a:srcRect l="12023" t="14100" r="5107" b="14958"/>
          <a:stretch>
            <a:fillRect/>
          </a:stretch>
        </p:blipFill>
        <p:spPr>
          <a:xfrm>
            <a:off x="5845126" y="1596023"/>
            <a:ext cx="3247390" cy="157670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" name="Picture 9" descr="D:\GoogleDrive\andyelvidge@gmail.com\Plots\Fields\aniso_SSO_MetUM.png"/>
          <p:cNvPicPr/>
          <p:nvPr/>
        </p:nvPicPr>
        <p:blipFill>
          <a:blip r:embed="rId4">
            <a:lum/>
            <a:alphaModFix/>
          </a:blip>
          <a:srcRect l="12184" t="14430" r="5927" b="15270"/>
          <a:stretch>
            <a:fillRect/>
          </a:stretch>
        </p:blipFill>
        <p:spPr>
          <a:xfrm>
            <a:off x="5861953" y="3172728"/>
            <a:ext cx="3206750" cy="156273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Picture 10" descr="D:\GoogleDrive\andyelvidge@gmail.com\Plots\Fields\orien_SSO_MetUM.png"/>
          <p:cNvPicPr/>
          <p:nvPr/>
        </p:nvPicPr>
        <p:blipFill>
          <a:blip r:embed="rId5">
            <a:lum/>
            <a:alphaModFix/>
          </a:blip>
          <a:srcRect l="12023" t="14430" r="5235" b="14656"/>
          <a:stretch>
            <a:fillRect/>
          </a:stretch>
        </p:blipFill>
        <p:spPr>
          <a:xfrm>
            <a:off x="5854324" y="4735463"/>
            <a:ext cx="3241675" cy="157670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3" name="TextBox 12"/>
          <p:cNvSpPr txBox="1"/>
          <p:nvPr/>
        </p:nvSpPr>
        <p:spPr>
          <a:xfrm>
            <a:off x="3725843" y="126860"/>
            <a:ext cx="2112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/>
              <a:t>Height</a:t>
            </a:r>
            <a:r>
              <a:rPr lang="en-GB" sz="1600" b="1" dirty="0" smtClean="0"/>
              <a:t>: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Height of </a:t>
            </a:r>
            <a:r>
              <a:rPr lang="en-GB" sz="1600" dirty="0" err="1">
                <a:solidFill>
                  <a:srgbClr val="0070C0"/>
                </a:solidFill>
              </a:rPr>
              <a:t>s</a:t>
            </a:r>
            <a:r>
              <a:rPr lang="en-GB" sz="1600" dirty="0" err="1" smtClean="0">
                <a:solidFill>
                  <a:srgbClr val="0070C0"/>
                </a:solidFill>
              </a:rPr>
              <a:t>ubgrid</a:t>
            </a:r>
            <a:r>
              <a:rPr lang="en-GB" sz="1600" dirty="0" smtClean="0">
                <a:solidFill>
                  <a:srgbClr val="0070C0"/>
                </a:solidFill>
              </a:rPr>
              <a:t>-scale mountains, given by the grid-box standard deviation of </a:t>
            </a:r>
            <a:r>
              <a:rPr lang="en-GB" sz="1600" dirty="0" err="1" smtClean="0">
                <a:solidFill>
                  <a:srgbClr val="0070C0"/>
                </a:solidFill>
              </a:rPr>
              <a:t>subgrid</a:t>
            </a:r>
            <a:r>
              <a:rPr lang="en-GB" sz="1600" dirty="0" smtClean="0">
                <a:solidFill>
                  <a:srgbClr val="0070C0"/>
                </a:solidFill>
              </a:rPr>
              <a:t>-scale orography (SSO)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9655" y="1693405"/>
            <a:ext cx="21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/>
              <a:t>Slope</a:t>
            </a:r>
            <a:r>
              <a:rPr lang="en-GB" sz="1600" b="1" dirty="0" smtClean="0"/>
              <a:t>: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Grid box SSO gradient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1927" y="3216837"/>
            <a:ext cx="2112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/>
              <a:t>Anisotropy</a:t>
            </a:r>
            <a:r>
              <a:rPr lang="en-GB" sz="1600" b="1" dirty="0" smtClean="0"/>
              <a:t>: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Ridge-like (0) to dome-like (1) SSO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4299" y="4804813"/>
            <a:ext cx="130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/>
              <a:t>Orientation</a:t>
            </a:r>
            <a:r>
              <a:rPr lang="en-GB" sz="1600" b="1" dirty="0" smtClean="0"/>
              <a:t>: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SSO ridge angle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6376" y="6400700"/>
            <a:ext cx="49595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</a:rPr>
              <a:t>All SSO fields vary significantly across models</a:t>
            </a:r>
            <a:endParaRPr lang="en-GB" sz="19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923" y="170928"/>
            <a:ext cx="3119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Power spectra of mean (resolved) grid box orography: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79603" y="0"/>
            <a:ext cx="0" cy="6312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88923" y="817258"/>
            <a:ext cx="2888122" cy="3231895"/>
            <a:chOff x="115710" y="766919"/>
            <a:chExt cx="2873149" cy="3215140"/>
          </a:xfrm>
        </p:grpSpPr>
        <p:pic>
          <p:nvPicPr>
            <p:cNvPr id="4" name="Picture 3" descr="C:\Users\Andy\Downloads\multi_resol_test_OrogPaper_new_.png"/>
            <p:cNvPicPr/>
            <p:nvPr/>
          </p:nvPicPr>
          <p:blipFill rotWithShape="1">
            <a:blip r:embed="rId6">
              <a:lum/>
              <a:alphaModFix/>
            </a:blip>
            <a:srcRect l="2845" t="8002" r="17878" b="6811"/>
            <a:stretch/>
          </p:blipFill>
          <p:spPr>
            <a:xfrm>
              <a:off x="115710" y="766919"/>
              <a:ext cx="2770791" cy="3054454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9" name="Picture 18" descr="C:\Users\Andy\Downloads\multi_resol_test_OrogPaper_new_.png"/>
            <p:cNvPicPr/>
            <p:nvPr/>
          </p:nvPicPr>
          <p:blipFill rotWithShape="1">
            <a:blip r:embed="rId6">
              <a:lum/>
              <a:alphaModFix/>
            </a:blip>
            <a:srcRect l="43276" t="14829" r="51062" b="55863"/>
            <a:stretch/>
          </p:blipFill>
          <p:spPr>
            <a:xfrm>
              <a:off x="2787554" y="1011114"/>
              <a:ext cx="197893" cy="1050878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8" name="Picture 17" descr="C:\Users\Andy\Downloads\multi_resol_test_OrogPaper_new_.png"/>
            <p:cNvPicPr/>
            <p:nvPr/>
          </p:nvPicPr>
          <p:blipFill rotWithShape="1">
            <a:blip r:embed="rId6">
              <a:lum/>
              <a:alphaModFix/>
            </a:blip>
            <a:srcRect l="54779" t="14829" r="9101" b="55863"/>
            <a:stretch/>
          </p:blipFill>
          <p:spPr>
            <a:xfrm>
              <a:off x="1546186" y="1011114"/>
              <a:ext cx="1262418" cy="1050878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7" name="Picture 16" descr="C:\Users\Andy\Downloads\multi_resol_test_OrogPaper_new_.png"/>
            <p:cNvPicPr/>
            <p:nvPr/>
          </p:nvPicPr>
          <p:blipFill rotWithShape="1">
            <a:blip r:embed="rId6">
              <a:lum/>
              <a:alphaModFix/>
            </a:blip>
            <a:srcRect l="90904" t="8002" r="6168" b="10808"/>
            <a:stretch/>
          </p:blipFill>
          <p:spPr>
            <a:xfrm>
              <a:off x="2886500" y="766919"/>
              <a:ext cx="102359" cy="2911153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20" name="Picture 19" descr="C:\Users\Andy\Downloads\multi_resol_test_OrogPaper_new_.png"/>
            <p:cNvPicPr/>
            <p:nvPr/>
          </p:nvPicPr>
          <p:blipFill rotWithShape="1">
            <a:blip r:embed="rId6">
              <a:lum/>
              <a:alphaModFix/>
            </a:blip>
            <a:srcRect l="40625" t="93793" r="36141" b="2400"/>
            <a:stretch/>
          </p:blipFill>
          <p:spPr>
            <a:xfrm>
              <a:off x="1275950" y="3845580"/>
              <a:ext cx="812042" cy="136479"/>
            </a:xfrm>
            <a:prstGeom prst="rect">
              <a:avLst/>
            </a:prstGeom>
            <a:noFill/>
            <a:ln>
              <a:noFill/>
              <a:prstDash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133349" y="4111821"/>
            <a:ext cx="4248151" cy="2615638"/>
            <a:chOff x="256662" y="236382"/>
            <a:chExt cx="5723596" cy="3524088"/>
          </a:xfrm>
        </p:grpSpPr>
        <p:pic>
          <p:nvPicPr>
            <p:cNvPr id="22" name="Picture 21" descr="D:\GoogleDrive\andyelvidge@gmail.com\SDdivMean_GloMean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" t="7713" r="8009" b="578"/>
            <a:stretch/>
          </p:blipFill>
          <p:spPr bwMode="auto">
            <a:xfrm>
              <a:off x="256662" y="291729"/>
              <a:ext cx="5723596" cy="34687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oup 22"/>
            <p:cNvGrpSpPr/>
            <p:nvPr/>
          </p:nvGrpSpPr>
          <p:grpSpPr>
            <a:xfrm>
              <a:off x="662964" y="236382"/>
              <a:ext cx="4975864" cy="3126425"/>
              <a:chOff x="534615" y="292790"/>
              <a:chExt cx="6106706" cy="3836431"/>
            </a:xfrm>
          </p:grpSpPr>
          <p:sp>
            <p:nvSpPr>
              <p:cNvPr id="24" name="TextBox 6"/>
              <p:cNvSpPr txBox="1"/>
              <p:nvPr/>
            </p:nvSpPr>
            <p:spPr>
              <a:xfrm>
                <a:off x="4032574" y="1449050"/>
                <a:ext cx="647699" cy="4432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base">
                  <a:lnSpc>
                    <a:spcPct val="85000"/>
                  </a:lnSpc>
                  <a:spcAft>
                    <a:spcPts val="0"/>
                  </a:spcAft>
                </a:pPr>
                <a:r>
                  <a:rPr lang="en-GB" sz="9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3</a:t>
                </a:r>
                <a:r>
                  <a:rPr lang="en-US" sz="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∆</a:t>
                </a:r>
                <a:r>
                  <a:rPr lang="en-GB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x</a:t>
                </a:r>
                <a:endParaRPr lang="en-GB" sz="9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TextBox 11"/>
              <p:cNvSpPr txBox="1"/>
              <p:nvPr/>
            </p:nvSpPr>
            <p:spPr>
              <a:xfrm>
                <a:off x="4347302" y="1733424"/>
                <a:ext cx="648334" cy="2826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base">
                  <a:lnSpc>
                    <a:spcPct val="85000"/>
                  </a:lnSpc>
                  <a:spcAft>
                    <a:spcPts val="0"/>
                  </a:spcAft>
                </a:pPr>
                <a:r>
                  <a:rPr lang="en-GB" sz="9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4</a:t>
                </a:r>
                <a:r>
                  <a:rPr lang="en-US" sz="9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∆</a:t>
                </a:r>
                <a:r>
                  <a:rPr lang="en-GB" sz="9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x</a:t>
                </a:r>
                <a:endParaRPr lang="en-GB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TextBox 12"/>
              <p:cNvSpPr txBox="1"/>
              <p:nvPr/>
            </p:nvSpPr>
            <p:spPr>
              <a:xfrm>
                <a:off x="5176448" y="1543742"/>
                <a:ext cx="884702" cy="4136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base">
                  <a:lnSpc>
                    <a:spcPct val="85000"/>
                  </a:lnSpc>
                  <a:spcAft>
                    <a:spcPts val="0"/>
                  </a:spcAft>
                </a:pPr>
                <a:r>
                  <a:rPr lang="en-GB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7.2</a:t>
                </a:r>
                <a:r>
                  <a:rPr lang="en-US" sz="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∆</a:t>
                </a:r>
                <a:r>
                  <a:rPr lang="en-GB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x</a:t>
                </a:r>
                <a:endParaRPr lang="en-GB" sz="9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TextBox 13"/>
              <p:cNvSpPr txBox="1"/>
              <p:nvPr/>
            </p:nvSpPr>
            <p:spPr>
              <a:xfrm>
                <a:off x="5698050" y="1639829"/>
                <a:ext cx="648336" cy="30884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base">
                  <a:lnSpc>
                    <a:spcPct val="85000"/>
                  </a:lnSpc>
                  <a:spcAft>
                    <a:spcPts val="0"/>
                  </a:spcAft>
                </a:pPr>
                <a:r>
                  <a:rPr lang="en-GB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4</a:t>
                </a:r>
                <a:r>
                  <a:rPr lang="en-US" sz="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∆</a:t>
                </a:r>
                <a:r>
                  <a:rPr lang="en-GB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x</a:t>
                </a:r>
                <a:endParaRPr lang="en-GB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TextBox 14"/>
              <p:cNvSpPr txBox="1"/>
              <p:nvPr/>
            </p:nvSpPr>
            <p:spPr>
              <a:xfrm>
                <a:off x="5464868" y="775067"/>
                <a:ext cx="829549" cy="2819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base">
                  <a:lnSpc>
                    <a:spcPct val="85000"/>
                  </a:lnSpc>
                  <a:spcAft>
                    <a:spcPts val="0"/>
                  </a:spcAft>
                </a:pPr>
                <a:r>
                  <a:rPr lang="en-GB" sz="9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2.7</a:t>
                </a:r>
                <a:r>
                  <a:rPr lang="en-US" sz="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∆</a:t>
                </a:r>
                <a:r>
                  <a:rPr lang="en-GB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x</a:t>
                </a:r>
                <a:endParaRPr lang="en-GB" sz="9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3888431" y="720080"/>
                <a:ext cx="1224136" cy="136815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TextBox 16"/>
              <p:cNvSpPr txBox="1"/>
              <p:nvPr/>
            </p:nvSpPr>
            <p:spPr>
              <a:xfrm>
                <a:off x="3950586" y="879214"/>
                <a:ext cx="1118179" cy="35152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base">
                  <a:lnSpc>
                    <a:spcPct val="85000"/>
                  </a:lnSpc>
                  <a:spcAft>
                    <a:spcPts val="0"/>
                  </a:spcAft>
                </a:pPr>
                <a:r>
                  <a:rPr lang="en-GB" sz="1000" kern="1200" dirty="0">
                    <a:solidFill>
                      <a:srgbClr val="A6A6A6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GLOBE</a:t>
                </a:r>
                <a:endParaRPr lang="en-GB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5273484" y="519447"/>
                <a:ext cx="1206919" cy="15685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TextBox 18"/>
              <p:cNvSpPr txBox="1"/>
              <p:nvPr/>
            </p:nvSpPr>
            <p:spPr>
              <a:xfrm>
                <a:off x="5140391" y="1057054"/>
                <a:ext cx="1500930" cy="3826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base">
                  <a:lnSpc>
                    <a:spcPct val="85000"/>
                  </a:lnSpc>
                  <a:spcAft>
                    <a:spcPts val="0"/>
                  </a:spcAft>
                </a:pPr>
                <a:r>
                  <a:rPr lang="en-GB" sz="1000" kern="1200" dirty="0">
                    <a:solidFill>
                      <a:srgbClr val="A6A6A6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GTOPO30</a:t>
                </a:r>
                <a:endParaRPr lang="en-GB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 rot="4501352">
                <a:off x="2095465" y="1479502"/>
                <a:ext cx="937134" cy="364990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TextBox 20"/>
              <p:cNvSpPr txBox="1"/>
              <p:nvPr/>
            </p:nvSpPr>
            <p:spPr>
              <a:xfrm>
                <a:off x="1223973" y="3096073"/>
                <a:ext cx="2663825" cy="38432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base">
                  <a:lnSpc>
                    <a:spcPct val="85000"/>
                  </a:lnSpc>
                  <a:spcAft>
                    <a:spcPts val="0"/>
                  </a:spcAft>
                </a:pPr>
                <a:r>
                  <a:rPr lang="en-GB" sz="1000" kern="1200" dirty="0">
                    <a:solidFill>
                      <a:srgbClr val="A6A6A6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SRTM30</a:t>
                </a:r>
                <a:endParaRPr lang="en-GB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5" name="TextBox 22"/>
              <p:cNvSpPr txBox="1"/>
              <p:nvPr/>
            </p:nvSpPr>
            <p:spPr>
              <a:xfrm>
                <a:off x="548547" y="292790"/>
                <a:ext cx="4896426" cy="54350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base">
                  <a:lnSpc>
                    <a:spcPct val="85000"/>
                  </a:lnSpc>
                  <a:spcAft>
                    <a:spcPts val="0"/>
                  </a:spcAft>
                </a:pPr>
                <a:r>
                  <a:rPr lang="en-GB" sz="500" b="1" kern="1200" dirty="0"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 </a:t>
                </a:r>
                <a:endParaRPr lang="en-GB" sz="1600" b="1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fontAlgn="base">
                  <a:lnSpc>
                    <a:spcPct val="85000"/>
                  </a:lnSpc>
                  <a:spcAft>
                    <a:spcPts val="0"/>
                  </a:spcAft>
                </a:pPr>
                <a:r>
                  <a:rPr lang="en-GB" sz="1100" b="1" kern="1200" dirty="0"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Relatively higher sub-grid orography</a:t>
                </a:r>
                <a:endParaRPr lang="en-GB" sz="1600" b="1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" name="TextBox 24"/>
              <p:cNvSpPr txBox="1"/>
              <p:nvPr/>
            </p:nvSpPr>
            <p:spPr>
              <a:xfrm>
                <a:off x="548547" y="3770725"/>
                <a:ext cx="4513865" cy="3584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base">
                  <a:lnSpc>
                    <a:spcPct val="85000"/>
                  </a:lnSpc>
                  <a:spcAft>
                    <a:spcPts val="0"/>
                  </a:spcAft>
                </a:pPr>
                <a:r>
                  <a:rPr lang="en-GB" sz="500" b="1" kern="1200" dirty="0"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 </a:t>
                </a:r>
                <a:endParaRPr lang="en-GB" sz="16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fontAlgn="base">
                  <a:lnSpc>
                    <a:spcPct val="85000"/>
                  </a:lnSpc>
                  <a:spcAft>
                    <a:spcPts val="0"/>
                  </a:spcAft>
                </a:pPr>
                <a:r>
                  <a:rPr lang="en-GB" sz="1100" b="1" kern="1200" dirty="0"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rPr>
                  <a:t>Relatively higher resolved orography</a:t>
                </a:r>
                <a:endParaRPr lang="en-GB" sz="16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7" name="TextBox 5"/>
              <p:cNvSpPr txBox="1"/>
              <p:nvPr/>
            </p:nvSpPr>
            <p:spPr>
              <a:xfrm>
                <a:off x="3551511" y="2929379"/>
                <a:ext cx="865351" cy="3072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base">
                  <a:lnSpc>
                    <a:spcPct val="85000"/>
                  </a:lnSpc>
                  <a:spcAft>
                    <a:spcPts val="0"/>
                  </a:spcAft>
                </a:pPr>
                <a:r>
                  <a:rPr lang="en-US" sz="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2.2∆</a:t>
                </a:r>
                <a:r>
                  <a:rPr lang="en-GB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  <a:endParaRPr lang="en-GB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8" name="TextBox 4"/>
              <p:cNvSpPr txBox="1"/>
              <p:nvPr/>
            </p:nvSpPr>
            <p:spPr>
              <a:xfrm>
                <a:off x="534615" y="3276184"/>
                <a:ext cx="975402" cy="4945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base">
                  <a:lnSpc>
                    <a:spcPct val="85000"/>
                  </a:lnSpc>
                  <a:spcAft>
                    <a:spcPts val="0"/>
                  </a:spcAft>
                </a:pPr>
                <a:r>
                  <a:rPr lang="en-US" sz="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2.2∆</a:t>
                </a:r>
                <a:r>
                  <a:rPr lang="en-GB" sz="9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  <a:endParaRPr lang="en-GB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514129" y="4605008"/>
            <a:ext cx="1980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/>
              <a:t>Subgrid</a:t>
            </a:r>
            <a:r>
              <a:rPr lang="en-GB" sz="1200" b="1" dirty="0" smtClean="0"/>
              <a:t>/resolved orographic heights vs resolution, data source, strength of orographic filter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8976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5913" y="0"/>
            <a:ext cx="2885835" cy="3076861"/>
            <a:chOff x="114387" y="0"/>
            <a:chExt cx="3338497" cy="3559487"/>
          </a:xfrm>
        </p:grpSpPr>
        <p:grpSp>
          <p:nvGrpSpPr>
            <p:cNvPr id="7" name="Group 6"/>
            <p:cNvGrpSpPr/>
            <p:nvPr/>
          </p:nvGrpSpPr>
          <p:grpSpPr>
            <a:xfrm>
              <a:off x="114387" y="0"/>
              <a:ext cx="3338497" cy="3559487"/>
              <a:chOff x="4618148" y="1531038"/>
              <a:chExt cx="3338497" cy="3559487"/>
            </a:xfrm>
          </p:grpSpPr>
          <p:pic>
            <p:nvPicPr>
              <p:cNvPr id="8" name="Picture 7"/>
              <p:cNvPicPr/>
              <p:nvPr/>
            </p:nvPicPr>
            <p:blipFill rotWithShape="1">
              <a:blip r:embed="rId2">
                <a:lum/>
                <a:alphaModFix/>
              </a:blip>
              <a:srcRect l="9946" r="7843" b="2605"/>
              <a:stretch/>
            </p:blipFill>
            <p:spPr>
              <a:xfrm>
                <a:off x="4954137" y="1531038"/>
                <a:ext cx="3002508" cy="3559487"/>
              </a:xfrm>
              <a:prstGeom prst="rect">
                <a:avLst/>
              </a:prstGeom>
              <a:noFill/>
              <a:ln>
                <a:noFill/>
                <a:prstDash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 rot="16200000">
                <a:off x="3503236" y="3158683"/>
                <a:ext cx="2532470" cy="302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 smtClean="0"/>
                  <a:t>Effect on global surface stress</a:t>
                </a:r>
                <a:endParaRPr lang="en-GB" sz="1100" dirty="0"/>
              </a:p>
            </p:txBody>
          </p:sp>
        </p:grpSp>
        <p:pic>
          <p:nvPicPr>
            <p:cNvPr id="14" name="Picture 13" descr="D:\WORK\data_and_plots\MetOffice\OrogIntercomp\out\GWD_UVN_24FCs_0p5Uav\SSO_Impact\composites\GloMeanSSORatiovsGloMeanStressRatio_varleg_0modleg.tif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14" t="74017" r="10489" b="11994"/>
            <a:stretch/>
          </p:blipFill>
          <p:spPr bwMode="auto">
            <a:xfrm>
              <a:off x="2476422" y="1795009"/>
              <a:ext cx="887095" cy="84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2951748" y="75787"/>
            <a:ext cx="6192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B00E2"/>
                </a:solidFill>
              </a:rPr>
              <a:t>Offline SSO field sensitivity experiments (using </a:t>
            </a:r>
            <a:r>
              <a:rPr lang="en-GB" dirty="0">
                <a:solidFill>
                  <a:srgbClr val="2B00E2"/>
                </a:solidFill>
              </a:rPr>
              <a:t>Lott and Miller </a:t>
            </a:r>
            <a:r>
              <a:rPr lang="en-GB" dirty="0" smtClean="0">
                <a:solidFill>
                  <a:srgbClr val="2B00E2"/>
                </a:solidFill>
              </a:rPr>
              <a:t>scheme) show: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00E2"/>
                </a:solidFill>
              </a:rPr>
              <a:t>Global-average stress most sensitive to inter-model variability in </a:t>
            </a:r>
            <a:r>
              <a:rPr lang="en-GB" i="1" dirty="0">
                <a:solidFill>
                  <a:srgbClr val="2B00E2"/>
                </a:solidFill>
              </a:rPr>
              <a:t>s</a:t>
            </a:r>
            <a:r>
              <a:rPr lang="en-GB" i="1" dirty="0" smtClean="0">
                <a:solidFill>
                  <a:srgbClr val="2B00E2"/>
                </a:solidFill>
              </a:rPr>
              <a:t>lope</a:t>
            </a:r>
            <a:r>
              <a:rPr lang="en-GB" dirty="0" smtClean="0">
                <a:solidFill>
                  <a:srgbClr val="2B00E2"/>
                </a:solidFill>
              </a:rPr>
              <a:t>, but both </a:t>
            </a:r>
            <a:r>
              <a:rPr lang="en-GB" i="1" dirty="0" smtClean="0">
                <a:solidFill>
                  <a:srgbClr val="2B00E2"/>
                </a:solidFill>
              </a:rPr>
              <a:t>slope </a:t>
            </a:r>
            <a:r>
              <a:rPr lang="en-GB" dirty="0" smtClean="0">
                <a:solidFill>
                  <a:srgbClr val="2B00E2"/>
                </a:solidFill>
              </a:rPr>
              <a:t>and </a:t>
            </a:r>
            <a:r>
              <a:rPr lang="en-GB" i="1" dirty="0" smtClean="0">
                <a:solidFill>
                  <a:srgbClr val="2B00E2"/>
                </a:solidFill>
              </a:rPr>
              <a:t>height</a:t>
            </a:r>
            <a:r>
              <a:rPr lang="en-GB" dirty="0" smtClean="0">
                <a:solidFill>
                  <a:srgbClr val="2B00E2"/>
                </a:solidFill>
              </a:rPr>
              <a:t> influential locally</a:t>
            </a:r>
            <a:endParaRPr lang="en-GB" dirty="0">
              <a:solidFill>
                <a:srgbClr val="2B00E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00E2"/>
                </a:solidFill>
              </a:rPr>
              <a:t>Local Froude </a:t>
            </a:r>
            <a:r>
              <a:rPr lang="en-GB" dirty="0">
                <a:solidFill>
                  <a:srgbClr val="2B00E2"/>
                </a:solidFill>
              </a:rPr>
              <a:t>number </a:t>
            </a:r>
            <a:r>
              <a:rPr lang="en-GB" dirty="0" smtClean="0">
                <a:solidFill>
                  <a:srgbClr val="2B00E2"/>
                </a:solidFill>
              </a:rPr>
              <a:t>controls polarity and strength of drag response to variability in </a:t>
            </a:r>
            <a:r>
              <a:rPr lang="en-GB" i="1" dirty="0" smtClean="0">
                <a:solidFill>
                  <a:srgbClr val="2B00E2"/>
                </a:solidFill>
              </a:rPr>
              <a:t>height</a:t>
            </a:r>
            <a:endParaRPr lang="en-GB" dirty="0" smtClean="0">
              <a:solidFill>
                <a:srgbClr val="2B00E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00E2"/>
                </a:solidFill>
              </a:rPr>
              <a:t>Influence of </a:t>
            </a:r>
            <a:r>
              <a:rPr lang="en-GB" i="1" dirty="0" smtClean="0">
                <a:solidFill>
                  <a:srgbClr val="2B00E2"/>
                </a:solidFill>
              </a:rPr>
              <a:t>anisotropy</a:t>
            </a:r>
            <a:r>
              <a:rPr lang="en-GB" dirty="0" smtClean="0">
                <a:solidFill>
                  <a:srgbClr val="2B00E2"/>
                </a:solidFill>
              </a:rPr>
              <a:t> and </a:t>
            </a:r>
            <a:r>
              <a:rPr lang="en-GB" i="1" dirty="0" smtClean="0">
                <a:solidFill>
                  <a:srgbClr val="2B00E2"/>
                </a:solidFill>
              </a:rPr>
              <a:t>orientation </a:t>
            </a:r>
            <a:r>
              <a:rPr lang="en-GB" dirty="0" smtClean="0">
                <a:solidFill>
                  <a:srgbClr val="2B00E2"/>
                </a:solidFill>
              </a:rPr>
              <a:t>fields relatively small</a:t>
            </a:r>
          </a:p>
        </p:txBody>
      </p:sp>
    </p:spTree>
    <p:extLst>
      <p:ext uri="{BB962C8B-B14F-4D97-AF65-F5344CB8AC3E}">
        <p14:creationId xmlns:p14="http://schemas.microsoft.com/office/powerpoint/2010/main" val="31226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ndy\Desktop\diff_sp_all_runs_sso_um.png"/>
          <p:cNvPicPr/>
          <p:nvPr/>
        </p:nvPicPr>
        <p:blipFill rotWithShape="1">
          <a:blip r:embed="rId2">
            <a:lum/>
            <a:alphaModFix/>
          </a:blip>
          <a:srcRect t="2385" b="49728"/>
          <a:stretch/>
        </p:blipFill>
        <p:spPr>
          <a:xfrm>
            <a:off x="73933" y="3152648"/>
            <a:ext cx="4403280" cy="1680755"/>
          </a:xfrm>
          <a:prstGeom prst="rect">
            <a:avLst/>
          </a:prstGeom>
          <a:noFill/>
          <a:ln>
            <a:noFill/>
            <a:prstDash/>
          </a:ln>
        </p:spPr>
      </p:pic>
      <p:grpSp>
        <p:nvGrpSpPr>
          <p:cNvPr id="15" name="Group 14"/>
          <p:cNvGrpSpPr/>
          <p:nvPr/>
        </p:nvGrpSpPr>
        <p:grpSpPr>
          <a:xfrm>
            <a:off x="65913" y="0"/>
            <a:ext cx="2885835" cy="3076861"/>
            <a:chOff x="114387" y="0"/>
            <a:chExt cx="3338497" cy="3559487"/>
          </a:xfrm>
        </p:grpSpPr>
        <p:grpSp>
          <p:nvGrpSpPr>
            <p:cNvPr id="7" name="Group 6"/>
            <p:cNvGrpSpPr/>
            <p:nvPr/>
          </p:nvGrpSpPr>
          <p:grpSpPr>
            <a:xfrm>
              <a:off x="114387" y="0"/>
              <a:ext cx="3338497" cy="3559487"/>
              <a:chOff x="4618148" y="1531038"/>
              <a:chExt cx="3338497" cy="3559487"/>
            </a:xfrm>
          </p:grpSpPr>
          <p:pic>
            <p:nvPicPr>
              <p:cNvPr id="8" name="Picture 7"/>
              <p:cNvPicPr/>
              <p:nvPr/>
            </p:nvPicPr>
            <p:blipFill rotWithShape="1">
              <a:blip r:embed="rId3">
                <a:lum/>
                <a:alphaModFix/>
              </a:blip>
              <a:srcRect l="9946" r="7843" b="2605"/>
              <a:stretch/>
            </p:blipFill>
            <p:spPr>
              <a:xfrm>
                <a:off x="4954137" y="1531038"/>
                <a:ext cx="3002508" cy="3559487"/>
              </a:xfrm>
              <a:prstGeom prst="rect">
                <a:avLst/>
              </a:prstGeom>
              <a:noFill/>
              <a:ln>
                <a:noFill/>
                <a:prstDash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 rot="16200000">
                <a:off x="3503236" y="3158683"/>
                <a:ext cx="2532470" cy="302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 smtClean="0"/>
                  <a:t>Effect on global surface stress</a:t>
                </a:r>
                <a:endParaRPr lang="en-GB" sz="1100" dirty="0"/>
              </a:p>
            </p:txBody>
          </p:sp>
        </p:grpSp>
        <p:pic>
          <p:nvPicPr>
            <p:cNvPr id="14" name="Picture 13" descr="D:\WORK\data_and_plots\MetOffice\OrogIntercomp\out\GWD_UVN_24FCs_0p5Uav\SSO_Impact\composites\GloMeanSSORatiovsGloMeanStressRatio_varleg_0modleg.tif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14" t="74017" r="10489" b="11994"/>
            <a:stretch/>
          </p:blipFill>
          <p:spPr bwMode="auto">
            <a:xfrm>
              <a:off x="2476422" y="1795009"/>
              <a:ext cx="887095" cy="84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2951748" y="75787"/>
            <a:ext cx="6192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B00E2"/>
                </a:solidFill>
              </a:rPr>
              <a:t>Offline SSO field sensitivity experiments (using </a:t>
            </a:r>
            <a:r>
              <a:rPr lang="en-GB" dirty="0">
                <a:solidFill>
                  <a:srgbClr val="2B00E2"/>
                </a:solidFill>
              </a:rPr>
              <a:t>Lott and Miller </a:t>
            </a:r>
            <a:r>
              <a:rPr lang="en-GB" dirty="0" smtClean="0">
                <a:solidFill>
                  <a:srgbClr val="2B00E2"/>
                </a:solidFill>
              </a:rPr>
              <a:t>scheme) show: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00E2"/>
                </a:solidFill>
              </a:rPr>
              <a:t>Global-average stress most sensitive to inter-model variability in </a:t>
            </a:r>
            <a:r>
              <a:rPr lang="en-GB" i="1" dirty="0">
                <a:solidFill>
                  <a:srgbClr val="2B00E2"/>
                </a:solidFill>
              </a:rPr>
              <a:t>s</a:t>
            </a:r>
            <a:r>
              <a:rPr lang="en-GB" i="1" dirty="0" smtClean="0">
                <a:solidFill>
                  <a:srgbClr val="2B00E2"/>
                </a:solidFill>
              </a:rPr>
              <a:t>lope</a:t>
            </a:r>
            <a:r>
              <a:rPr lang="en-GB" dirty="0" smtClean="0">
                <a:solidFill>
                  <a:srgbClr val="2B00E2"/>
                </a:solidFill>
              </a:rPr>
              <a:t>, but both </a:t>
            </a:r>
            <a:r>
              <a:rPr lang="en-GB" i="1" dirty="0" smtClean="0">
                <a:solidFill>
                  <a:srgbClr val="2B00E2"/>
                </a:solidFill>
              </a:rPr>
              <a:t>slope </a:t>
            </a:r>
            <a:r>
              <a:rPr lang="en-GB" dirty="0" smtClean="0">
                <a:solidFill>
                  <a:srgbClr val="2B00E2"/>
                </a:solidFill>
              </a:rPr>
              <a:t>and </a:t>
            </a:r>
            <a:r>
              <a:rPr lang="en-GB" i="1" dirty="0" smtClean="0">
                <a:solidFill>
                  <a:srgbClr val="2B00E2"/>
                </a:solidFill>
              </a:rPr>
              <a:t>height</a:t>
            </a:r>
            <a:r>
              <a:rPr lang="en-GB" dirty="0" smtClean="0">
                <a:solidFill>
                  <a:srgbClr val="2B00E2"/>
                </a:solidFill>
              </a:rPr>
              <a:t> influential locally</a:t>
            </a:r>
            <a:endParaRPr lang="en-GB" dirty="0">
              <a:solidFill>
                <a:srgbClr val="2B00E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00E2"/>
                </a:solidFill>
              </a:rPr>
              <a:t>Local Froude </a:t>
            </a:r>
            <a:r>
              <a:rPr lang="en-GB" dirty="0">
                <a:solidFill>
                  <a:srgbClr val="2B00E2"/>
                </a:solidFill>
              </a:rPr>
              <a:t>number </a:t>
            </a:r>
            <a:r>
              <a:rPr lang="en-GB" dirty="0" smtClean="0">
                <a:solidFill>
                  <a:srgbClr val="2B00E2"/>
                </a:solidFill>
              </a:rPr>
              <a:t>controls polarity and strength of drag response to variability in </a:t>
            </a:r>
            <a:r>
              <a:rPr lang="en-GB" i="1" dirty="0" smtClean="0">
                <a:solidFill>
                  <a:srgbClr val="2B00E2"/>
                </a:solidFill>
              </a:rPr>
              <a:t>height</a:t>
            </a:r>
            <a:endParaRPr lang="en-GB" dirty="0" smtClean="0">
              <a:solidFill>
                <a:srgbClr val="2B00E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00E2"/>
                </a:solidFill>
              </a:rPr>
              <a:t>Influence of </a:t>
            </a:r>
            <a:r>
              <a:rPr lang="en-GB" i="1" dirty="0" smtClean="0">
                <a:solidFill>
                  <a:srgbClr val="2B00E2"/>
                </a:solidFill>
              </a:rPr>
              <a:t>anisotropy</a:t>
            </a:r>
            <a:r>
              <a:rPr lang="en-GB" dirty="0" smtClean="0">
                <a:solidFill>
                  <a:srgbClr val="2B00E2"/>
                </a:solidFill>
              </a:rPr>
              <a:t> and </a:t>
            </a:r>
            <a:r>
              <a:rPr lang="en-GB" i="1" dirty="0" smtClean="0">
                <a:solidFill>
                  <a:srgbClr val="2B00E2"/>
                </a:solidFill>
              </a:rPr>
              <a:t>orientation </a:t>
            </a:r>
            <a:r>
              <a:rPr lang="en-GB" dirty="0" smtClean="0">
                <a:solidFill>
                  <a:srgbClr val="2B00E2"/>
                </a:solidFill>
              </a:rPr>
              <a:t>fields relatively small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51748" y="2168726"/>
            <a:ext cx="6192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IFS experiments where SSO fields are substituted for MetUM SSO </a:t>
            </a:r>
            <a:r>
              <a:rPr lang="en-GB" sz="1600" dirty="0" smtClean="0">
                <a:solidFill>
                  <a:srgbClr val="FF0000"/>
                </a:solidFill>
              </a:rPr>
              <a:t>fields: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Combined effect of </a:t>
            </a:r>
            <a:r>
              <a:rPr lang="en-GB" sz="1600" i="1" dirty="0" smtClean="0">
                <a:solidFill>
                  <a:srgbClr val="FF0000"/>
                </a:solidFill>
              </a:rPr>
              <a:t>height</a:t>
            </a:r>
            <a:r>
              <a:rPr lang="en-GB" sz="1600" dirty="0" smtClean="0">
                <a:solidFill>
                  <a:srgbClr val="FF0000"/>
                </a:solidFill>
              </a:rPr>
              <a:t> &amp; </a:t>
            </a:r>
            <a:r>
              <a:rPr lang="en-GB" sz="1600" i="1" dirty="0" smtClean="0">
                <a:solidFill>
                  <a:srgbClr val="FF0000"/>
                </a:solidFill>
              </a:rPr>
              <a:t>slope</a:t>
            </a:r>
            <a:r>
              <a:rPr lang="en-GB" sz="1600" dirty="0" smtClean="0">
                <a:solidFill>
                  <a:srgbClr val="FF0000"/>
                </a:solidFill>
              </a:rPr>
              <a:t> required to explain </a:t>
            </a:r>
            <a:r>
              <a:rPr lang="en-GB" sz="1600" dirty="0">
                <a:solidFill>
                  <a:srgbClr val="FF0000"/>
                </a:solidFill>
              </a:rPr>
              <a:t>response </a:t>
            </a:r>
            <a:r>
              <a:rPr lang="en-GB" sz="1600" dirty="0" smtClean="0">
                <a:solidFill>
                  <a:srgbClr val="FF0000"/>
                </a:solidFill>
              </a:rPr>
              <a:t>in </a:t>
            </a:r>
            <a:r>
              <a:rPr lang="en-GB" sz="1600" dirty="0" err="1" smtClean="0">
                <a:solidFill>
                  <a:srgbClr val="FF0000"/>
                </a:solidFill>
              </a:rPr>
              <a:t>P</a:t>
            </a:r>
            <a:r>
              <a:rPr lang="en-GB" sz="1600" baseline="-25000" dirty="0" err="1" smtClean="0">
                <a:solidFill>
                  <a:srgbClr val="FF0000"/>
                </a:solidFill>
              </a:rPr>
              <a:t>sfc</a:t>
            </a:r>
            <a:endParaRPr lang="en-GB" sz="1600" baseline="-25000" dirty="0" smtClean="0">
              <a:solidFill>
                <a:srgbClr val="FF0000"/>
              </a:solidFill>
            </a:endParaRP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Positive polar pressure signature resembles known MetUM model bias</a:t>
            </a:r>
          </a:p>
        </p:txBody>
      </p:sp>
      <p:pic>
        <p:nvPicPr>
          <p:cNvPr id="28" name="Picture 27" descr="C:\Users\Andy\Desktop\diff_sp_all_runs_sso_um.png"/>
          <p:cNvPicPr/>
          <p:nvPr/>
        </p:nvPicPr>
        <p:blipFill rotWithShape="1">
          <a:blip r:embed="rId2">
            <a:lum/>
            <a:alphaModFix/>
          </a:blip>
          <a:srcRect t="52629" b="-1414"/>
          <a:stretch/>
        </p:blipFill>
        <p:spPr>
          <a:xfrm>
            <a:off x="4525204" y="3136875"/>
            <a:ext cx="4403280" cy="1712303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7" name="TextBox 26"/>
          <p:cNvSpPr txBox="1"/>
          <p:nvPr/>
        </p:nvSpPr>
        <p:spPr>
          <a:xfrm>
            <a:off x="327523" y="3136875"/>
            <a:ext cx="8692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All fields            Height&amp;Slope  </a:t>
            </a:r>
            <a:r>
              <a:rPr lang="en-GB" sz="1200" b="1" dirty="0" smtClean="0"/>
              <a:t> </a:t>
            </a:r>
            <a:r>
              <a:rPr lang="en-GB" sz="1600" b="1" dirty="0" smtClean="0"/>
              <a:t>          Height           </a:t>
            </a:r>
            <a:r>
              <a:rPr lang="en-GB" sz="300" b="1" dirty="0" smtClean="0"/>
              <a:t> </a:t>
            </a:r>
            <a:r>
              <a:rPr lang="en-GB" sz="1600" b="1" dirty="0" smtClean="0"/>
              <a:t>           Slope      </a:t>
            </a:r>
            <a:r>
              <a:rPr lang="en-GB" sz="1400" b="1" dirty="0" smtClean="0"/>
              <a:t> </a:t>
            </a:r>
            <a:r>
              <a:rPr lang="en-GB" sz="1600" b="1" dirty="0" smtClean="0"/>
              <a:t>         Orientation            </a:t>
            </a:r>
            <a:r>
              <a:rPr lang="en-GB" sz="900" b="1" dirty="0" smtClean="0"/>
              <a:t> </a:t>
            </a:r>
            <a:r>
              <a:rPr lang="en-GB" sz="1600" b="1" dirty="0" smtClean="0"/>
              <a:t>Anisotropy</a:t>
            </a:r>
            <a:endParaRPr lang="en-GB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96718" y="3324397"/>
            <a:ext cx="8692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 substituted           </a:t>
            </a:r>
            <a:r>
              <a:rPr lang="en-GB" sz="1600" b="1" dirty="0" err="1" smtClean="0"/>
              <a:t>substituted</a:t>
            </a:r>
            <a:r>
              <a:rPr lang="en-GB" sz="1600" b="1" dirty="0" smtClean="0"/>
              <a:t>          </a:t>
            </a:r>
            <a:r>
              <a:rPr lang="en-GB" sz="1600" b="1" dirty="0" err="1" smtClean="0"/>
              <a:t>substituted</a:t>
            </a:r>
            <a:r>
              <a:rPr lang="en-GB" sz="1600" b="1" dirty="0" smtClean="0"/>
              <a:t>             </a:t>
            </a:r>
            <a:r>
              <a:rPr lang="en-GB" sz="1600" b="1" dirty="0" err="1" smtClean="0"/>
              <a:t>substituted</a:t>
            </a:r>
            <a:r>
              <a:rPr lang="en-GB" sz="1600" b="1" dirty="0" smtClean="0"/>
              <a:t>           </a:t>
            </a:r>
            <a:r>
              <a:rPr lang="en-GB" sz="1600" b="1" dirty="0" err="1" smtClean="0"/>
              <a:t>substituted</a:t>
            </a:r>
            <a:r>
              <a:rPr lang="en-GB" sz="1600" b="1" dirty="0" smtClean="0"/>
              <a:t>           </a:t>
            </a:r>
            <a:r>
              <a:rPr lang="en-GB" sz="900" b="1" dirty="0" smtClean="0"/>
              <a:t> 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substituted</a:t>
            </a:r>
            <a:endParaRPr lang="en-GB" sz="1600" b="1" dirty="0"/>
          </a:p>
          <a:p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6410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ndy\Desktop\diff_sp_all_runs_sso_um.png"/>
          <p:cNvPicPr/>
          <p:nvPr/>
        </p:nvPicPr>
        <p:blipFill rotWithShape="1">
          <a:blip r:embed="rId2">
            <a:lum/>
            <a:alphaModFix/>
          </a:blip>
          <a:srcRect t="2385" b="49728"/>
          <a:stretch/>
        </p:blipFill>
        <p:spPr>
          <a:xfrm>
            <a:off x="73933" y="3152648"/>
            <a:ext cx="4403280" cy="1680755"/>
          </a:xfrm>
          <a:prstGeom prst="rect">
            <a:avLst/>
          </a:prstGeom>
          <a:noFill/>
          <a:ln>
            <a:noFill/>
            <a:prstDash/>
          </a:ln>
        </p:spPr>
      </p:pic>
      <p:grpSp>
        <p:nvGrpSpPr>
          <p:cNvPr id="15" name="Group 14"/>
          <p:cNvGrpSpPr/>
          <p:nvPr/>
        </p:nvGrpSpPr>
        <p:grpSpPr>
          <a:xfrm>
            <a:off x="65913" y="0"/>
            <a:ext cx="2885835" cy="3076861"/>
            <a:chOff x="114387" y="0"/>
            <a:chExt cx="3338497" cy="3559487"/>
          </a:xfrm>
        </p:grpSpPr>
        <p:grpSp>
          <p:nvGrpSpPr>
            <p:cNvPr id="7" name="Group 6"/>
            <p:cNvGrpSpPr/>
            <p:nvPr/>
          </p:nvGrpSpPr>
          <p:grpSpPr>
            <a:xfrm>
              <a:off x="114387" y="0"/>
              <a:ext cx="3338497" cy="3559487"/>
              <a:chOff x="4618148" y="1531038"/>
              <a:chExt cx="3338497" cy="3559487"/>
            </a:xfrm>
          </p:grpSpPr>
          <p:pic>
            <p:nvPicPr>
              <p:cNvPr id="8" name="Picture 7"/>
              <p:cNvPicPr/>
              <p:nvPr/>
            </p:nvPicPr>
            <p:blipFill rotWithShape="1">
              <a:blip r:embed="rId3">
                <a:lum/>
                <a:alphaModFix/>
              </a:blip>
              <a:srcRect l="9946" r="7843" b="2605"/>
              <a:stretch/>
            </p:blipFill>
            <p:spPr>
              <a:xfrm>
                <a:off x="4954137" y="1531038"/>
                <a:ext cx="3002508" cy="3559487"/>
              </a:xfrm>
              <a:prstGeom prst="rect">
                <a:avLst/>
              </a:prstGeom>
              <a:noFill/>
              <a:ln>
                <a:noFill/>
                <a:prstDash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 rot="16200000">
                <a:off x="3503236" y="3158683"/>
                <a:ext cx="2532470" cy="302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 smtClean="0"/>
                  <a:t>Effect on global surface stress</a:t>
                </a:r>
                <a:endParaRPr lang="en-GB" sz="1100" dirty="0"/>
              </a:p>
            </p:txBody>
          </p:sp>
        </p:grpSp>
        <p:pic>
          <p:nvPicPr>
            <p:cNvPr id="14" name="Picture 13" descr="D:\WORK\data_and_plots\MetOffice\OrogIntercomp\out\GWD_UVN_24FCs_0p5Uav\SSO_Impact\composites\GloMeanSSORatiovsGloMeanStressRatio_varleg_0modleg.tif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14" t="74017" r="10489" b="11994"/>
            <a:stretch/>
          </p:blipFill>
          <p:spPr bwMode="auto">
            <a:xfrm>
              <a:off x="2476422" y="1795009"/>
              <a:ext cx="887095" cy="84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6" t="4826" r="9" b="2943"/>
          <a:stretch/>
        </p:blipFill>
        <p:spPr bwMode="auto">
          <a:xfrm>
            <a:off x="3644180" y="5004643"/>
            <a:ext cx="2244947" cy="1817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51748" y="75787"/>
            <a:ext cx="6192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B00E2"/>
                </a:solidFill>
              </a:rPr>
              <a:t>Offline SSO field sensitivity experiments (using </a:t>
            </a:r>
            <a:r>
              <a:rPr lang="en-GB" dirty="0">
                <a:solidFill>
                  <a:srgbClr val="2B00E2"/>
                </a:solidFill>
              </a:rPr>
              <a:t>Lott and Miller </a:t>
            </a:r>
            <a:r>
              <a:rPr lang="en-GB" dirty="0" smtClean="0">
                <a:solidFill>
                  <a:srgbClr val="2B00E2"/>
                </a:solidFill>
              </a:rPr>
              <a:t>scheme) show: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00E2"/>
                </a:solidFill>
              </a:rPr>
              <a:t>Global-average stress most sensitive to inter-model variability in </a:t>
            </a:r>
            <a:r>
              <a:rPr lang="en-GB" i="1" dirty="0">
                <a:solidFill>
                  <a:srgbClr val="2B00E2"/>
                </a:solidFill>
              </a:rPr>
              <a:t>s</a:t>
            </a:r>
            <a:r>
              <a:rPr lang="en-GB" i="1" dirty="0" smtClean="0">
                <a:solidFill>
                  <a:srgbClr val="2B00E2"/>
                </a:solidFill>
              </a:rPr>
              <a:t>lope</a:t>
            </a:r>
            <a:r>
              <a:rPr lang="en-GB" dirty="0" smtClean="0">
                <a:solidFill>
                  <a:srgbClr val="2B00E2"/>
                </a:solidFill>
              </a:rPr>
              <a:t>, but both </a:t>
            </a:r>
            <a:r>
              <a:rPr lang="en-GB" i="1" dirty="0" smtClean="0">
                <a:solidFill>
                  <a:srgbClr val="2B00E2"/>
                </a:solidFill>
              </a:rPr>
              <a:t>slope </a:t>
            </a:r>
            <a:r>
              <a:rPr lang="en-GB" dirty="0" smtClean="0">
                <a:solidFill>
                  <a:srgbClr val="2B00E2"/>
                </a:solidFill>
              </a:rPr>
              <a:t>and </a:t>
            </a:r>
            <a:r>
              <a:rPr lang="en-GB" i="1" dirty="0" smtClean="0">
                <a:solidFill>
                  <a:srgbClr val="2B00E2"/>
                </a:solidFill>
              </a:rPr>
              <a:t>height</a:t>
            </a:r>
            <a:r>
              <a:rPr lang="en-GB" dirty="0" smtClean="0">
                <a:solidFill>
                  <a:srgbClr val="2B00E2"/>
                </a:solidFill>
              </a:rPr>
              <a:t> influential locally</a:t>
            </a:r>
            <a:endParaRPr lang="en-GB" dirty="0">
              <a:solidFill>
                <a:srgbClr val="2B00E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00E2"/>
                </a:solidFill>
              </a:rPr>
              <a:t>Local Froude </a:t>
            </a:r>
            <a:r>
              <a:rPr lang="en-GB" dirty="0">
                <a:solidFill>
                  <a:srgbClr val="2B00E2"/>
                </a:solidFill>
              </a:rPr>
              <a:t>number </a:t>
            </a:r>
            <a:r>
              <a:rPr lang="en-GB" dirty="0" smtClean="0">
                <a:solidFill>
                  <a:srgbClr val="2B00E2"/>
                </a:solidFill>
              </a:rPr>
              <a:t>controls polarity and strength of drag response to variability in </a:t>
            </a:r>
            <a:r>
              <a:rPr lang="en-GB" i="1" dirty="0" smtClean="0">
                <a:solidFill>
                  <a:srgbClr val="2B00E2"/>
                </a:solidFill>
              </a:rPr>
              <a:t>height</a:t>
            </a:r>
            <a:endParaRPr lang="en-GB" dirty="0" smtClean="0">
              <a:solidFill>
                <a:srgbClr val="2B00E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B00E2"/>
                </a:solidFill>
              </a:rPr>
              <a:t>Influence of </a:t>
            </a:r>
            <a:r>
              <a:rPr lang="en-GB" i="1" dirty="0" smtClean="0">
                <a:solidFill>
                  <a:srgbClr val="2B00E2"/>
                </a:solidFill>
              </a:rPr>
              <a:t>anisotropy</a:t>
            </a:r>
            <a:r>
              <a:rPr lang="en-GB" dirty="0" smtClean="0">
                <a:solidFill>
                  <a:srgbClr val="2B00E2"/>
                </a:solidFill>
              </a:rPr>
              <a:t> and </a:t>
            </a:r>
            <a:r>
              <a:rPr lang="en-GB" i="1" dirty="0" smtClean="0">
                <a:solidFill>
                  <a:srgbClr val="2B00E2"/>
                </a:solidFill>
              </a:rPr>
              <a:t>orientation </a:t>
            </a:r>
            <a:r>
              <a:rPr lang="en-GB" dirty="0" smtClean="0">
                <a:solidFill>
                  <a:srgbClr val="2B00E2"/>
                </a:solidFill>
              </a:rPr>
              <a:t>fields relatively small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51748" y="2168726"/>
            <a:ext cx="6192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IFS experiments where SSO fields are substituted for MetUM SSO </a:t>
            </a:r>
            <a:r>
              <a:rPr lang="en-GB" sz="1600" dirty="0" smtClean="0">
                <a:solidFill>
                  <a:srgbClr val="FF0000"/>
                </a:solidFill>
              </a:rPr>
              <a:t>fields: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Combined effect of </a:t>
            </a:r>
            <a:r>
              <a:rPr lang="en-GB" sz="1600" i="1" dirty="0" smtClean="0">
                <a:solidFill>
                  <a:srgbClr val="FF0000"/>
                </a:solidFill>
              </a:rPr>
              <a:t>height</a:t>
            </a:r>
            <a:r>
              <a:rPr lang="en-GB" sz="1600" dirty="0" smtClean="0">
                <a:solidFill>
                  <a:srgbClr val="FF0000"/>
                </a:solidFill>
              </a:rPr>
              <a:t> &amp; </a:t>
            </a:r>
            <a:r>
              <a:rPr lang="en-GB" sz="1600" i="1" dirty="0" smtClean="0">
                <a:solidFill>
                  <a:srgbClr val="FF0000"/>
                </a:solidFill>
              </a:rPr>
              <a:t>slope</a:t>
            </a:r>
            <a:r>
              <a:rPr lang="en-GB" sz="1600" dirty="0" smtClean="0">
                <a:solidFill>
                  <a:srgbClr val="FF0000"/>
                </a:solidFill>
              </a:rPr>
              <a:t> required to explain </a:t>
            </a:r>
            <a:r>
              <a:rPr lang="en-GB" sz="1600" dirty="0">
                <a:solidFill>
                  <a:srgbClr val="FF0000"/>
                </a:solidFill>
              </a:rPr>
              <a:t>response </a:t>
            </a:r>
            <a:r>
              <a:rPr lang="en-GB" sz="1600" dirty="0" smtClean="0">
                <a:solidFill>
                  <a:srgbClr val="FF0000"/>
                </a:solidFill>
              </a:rPr>
              <a:t>in </a:t>
            </a:r>
            <a:r>
              <a:rPr lang="en-GB" sz="1600" dirty="0" err="1" smtClean="0">
                <a:solidFill>
                  <a:srgbClr val="FF0000"/>
                </a:solidFill>
              </a:rPr>
              <a:t>P</a:t>
            </a:r>
            <a:r>
              <a:rPr lang="en-GB" sz="1600" baseline="-25000" dirty="0" err="1" smtClean="0">
                <a:solidFill>
                  <a:srgbClr val="FF0000"/>
                </a:solidFill>
              </a:rPr>
              <a:t>sfc</a:t>
            </a:r>
            <a:endParaRPr lang="en-GB" sz="1600" baseline="-25000" dirty="0" smtClean="0">
              <a:solidFill>
                <a:srgbClr val="FF0000"/>
              </a:solidFill>
            </a:endParaRP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Positive polar pressure signature resembles known MetUM model bias</a:t>
            </a:r>
          </a:p>
        </p:txBody>
      </p:sp>
      <p:pic>
        <p:nvPicPr>
          <p:cNvPr id="28" name="Picture 27" descr="C:\Users\Andy\Desktop\diff_sp_all_runs_sso_um.png"/>
          <p:cNvPicPr/>
          <p:nvPr/>
        </p:nvPicPr>
        <p:blipFill rotWithShape="1">
          <a:blip r:embed="rId2">
            <a:lum/>
            <a:alphaModFix/>
          </a:blip>
          <a:srcRect t="52629" b="-1414"/>
          <a:stretch/>
        </p:blipFill>
        <p:spPr>
          <a:xfrm>
            <a:off x="4525204" y="3136875"/>
            <a:ext cx="4403280" cy="1712303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7" name="TextBox 26"/>
          <p:cNvSpPr txBox="1"/>
          <p:nvPr/>
        </p:nvSpPr>
        <p:spPr>
          <a:xfrm>
            <a:off x="327523" y="3136875"/>
            <a:ext cx="8692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All fields            Height&amp;Slope  </a:t>
            </a:r>
            <a:r>
              <a:rPr lang="en-GB" sz="1200" b="1" dirty="0" smtClean="0"/>
              <a:t> </a:t>
            </a:r>
            <a:r>
              <a:rPr lang="en-GB" sz="1600" b="1" dirty="0" smtClean="0"/>
              <a:t>          Height           </a:t>
            </a:r>
            <a:r>
              <a:rPr lang="en-GB" sz="300" b="1" dirty="0" smtClean="0"/>
              <a:t> </a:t>
            </a:r>
            <a:r>
              <a:rPr lang="en-GB" sz="1600" b="1" dirty="0" smtClean="0"/>
              <a:t>           Slope      </a:t>
            </a:r>
            <a:r>
              <a:rPr lang="en-GB" sz="1400" b="1" dirty="0" smtClean="0"/>
              <a:t> </a:t>
            </a:r>
            <a:r>
              <a:rPr lang="en-GB" sz="1600" b="1" dirty="0" smtClean="0"/>
              <a:t>         Orientation            </a:t>
            </a:r>
            <a:r>
              <a:rPr lang="en-GB" sz="900" b="1" dirty="0" smtClean="0"/>
              <a:t> </a:t>
            </a:r>
            <a:r>
              <a:rPr lang="en-GB" sz="1600" b="1" dirty="0" smtClean="0"/>
              <a:t>Anisotropy</a:t>
            </a:r>
            <a:endParaRPr lang="en-GB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62307" y="4957544"/>
            <a:ext cx="2257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Inter-model variability in SSO fields can be of first-order importance to the variability in drag seen across models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93881" y="4992492"/>
            <a:ext cx="1509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IFS</a:t>
            </a:r>
          </a:p>
          <a:p>
            <a:r>
              <a:rPr lang="en-GB" sz="1200" b="1" dirty="0" smtClean="0">
                <a:solidFill>
                  <a:srgbClr val="2B00E2"/>
                </a:solidFill>
              </a:rPr>
              <a:t>MetUM</a:t>
            </a:r>
            <a:endParaRPr lang="en-GB" sz="1200" b="1" dirty="0" smtClean="0"/>
          </a:p>
          <a:p>
            <a:r>
              <a:rPr lang="en-GB" sz="1200" b="1" dirty="0" smtClean="0">
                <a:solidFill>
                  <a:srgbClr val="FF0000"/>
                </a:solidFill>
              </a:rPr>
              <a:t>Relative diff.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90808" y="6331839"/>
            <a:ext cx="975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dirty="0" smtClean="0"/>
              <a:t>Zadra (2013)</a:t>
            </a: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-481262" y="5017000"/>
            <a:ext cx="204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/>
              <a:t>IFS</a:t>
            </a:r>
          </a:p>
          <a:p>
            <a:pPr algn="r"/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</a:rPr>
              <a:t>IFS with MetUM</a:t>
            </a:r>
          </a:p>
          <a:p>
            <a:pPr algn="r"/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</a:rPr>
              <a:t>SSO fields</a:t>
            </a:r>
          </a:p>
          <a:p>
            <a:pPr algn="r"/>
            <a:r>
              <a:rPr lang="en-GB" sz="1200" b="1" dirty="0" smtClean="0">
                <a:solidFill>
                  <a:srgbClr val="FF0000"/>
                </a:solidFill>
              </a:rPr>
              <a:t>Relative diff.</a:t>
            </a:r>
            <a:endParaRPr lang="en-GB" sz="1200" b="1" dirty="0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40847" y="4992492"/>
            <a:ext cx="2092073" cy="1866067"/>
            <a:chOff x="1508763" y="4992492"/>
            <a:chExt cx="2092073" cy="1866067"/>
          </a:xfrm>
        </p:grpSpPr>
        <p:pic>
          <p:nvPicPr>
            <p:cNvPr id="24" name="Picture 23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8" t="7447" b="-477"/>
            <a:stretch/>
          </p:blipFill>
          <p:spPr bwMode="auto">
            <a:xfrm>
              <a:off x="1508763" y="4992492"/>
              <a:ext cx="2092073" cy="18660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03" t="22741" r="16345" b="44622"/>
            <a:stretch/>
          </p:blipFill>
          <p:spPr>
            <a:xfrm>
              <a:off x="1840673" y="5046661"/>
              <a:ext cx="1447901" cy="899453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2386336" y="5018934"/>
            <a:ext cx="10150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/>
              <a:t>Dec, 2016</a:t>
            </a:r>
            <a:endParaRPr lang="en-GB" sz="1600" dirty="0"/>
          </a:p>
        </p:txBody>
      </p:sp>
      <p:sp>
        <p:nvSpPr>
          <p:cNvPr id="38" name="Rectangle 37"/>
          <p:cNvSpPr/>
          <p:nvPr/>
        </p:nvSpPr>
        <p:spPr>
          <a:xfrm>
            <a:off x="4643163" y="5015739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/>
              <a:t>Jan, 2012</a:t>
            </a:r>
            <a:endParaRPr lang="en-GB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96718" y="3324397"/>
            <a:ext cx="8692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 substituted           </a:t>
            </a:r>
            <a:r>
              <a:rPr lang="en-GB" sz="1600" b="1" dirty="0" err="1" smtClean="0"/>
              <a:t>substituted</a:t>
            </a:r>
            <a:r>
              <a:rPr lang="en-GB" sz="1600" b="1" dirty="0" smtClean="0"/>
              <a:t>          </a:t>
            </a:r>
            <a:r>
              <a:rPr lang="en-GB" sz="1600" b="1" dirty="0" err="1" smtClean="0"/>
              <a:t>substituted</a:t>
            </a:r>
            <a:r>
              <a:rPr lang="en-GB" sz="1600" b="1" dirty="0" smtClean="0"/>
              <a:t>             </a:t>
            </a:r>
            <a:r>
              <a:rPr lang="en-GB" sz="1600" b="1" dirty="0" err="1" smtClean="0"/>
              <a:t>substituted</a:t>
            </a:r>
            <a:r>
              <a:rPr lang="en-GB" sz="1600" b="1" dirty="0" smtClean="0"/>
              <a:t>           </a:t>
            </a:r>
            <a:r>
              <a:rPr lang="en-GB" sz="1600" b="1" dirty="0" err="1" smtClean="0"/>
              <a:t>substituted</a:t>
            </a:r>
            <a:r>
              <a:rPr lang="en-GB" sz="1600" b="1" dirty="0" smtClean="0"/>
              <a:t>           </a:t>
            </a:r>
            <a:r>
              <a:rPr lang="en-GB" sz="900" b="1" dirty="0" smtClean="0"/>
              <a:t> 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substituted</a:t>
            </a:r>
            <a:endParaRPr lang="en-GB" sz="1600" b="1" dirty="0"/>
          </a:p>
          <a:p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7390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481</Words>
  <Application>Microsoft Office PowerPoint</Application>
  <PresentationFormat>On-screen Show (4:3)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Times New Roman</vt:lpstr>
      <vt:lpstr>Office Theme</vt:lpstr>
      <vt:lpstr>Constraining the source of significant variation in orographic drag representation in numerical weather prediction: a model orography intercomparison and implications for drag parameterization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East Anglia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Constraining the source of significant variation in orographic drag representation in numerical weather prediction: a model orography intercomparison and implications for drag parameterization</dc:title>
  <dc:creator>Andrew Elvidge (ENV - Staff)</dc:creator>
  <cp:lastModifiedBy>Andrew Elvidge (ENV - Staff)</cp:lastModifiedBy>
  <cp:revision>20</cp:revision>
  <dcterms:created xsi:type="dcterms:W3CDTF">2018-10-08T09:05:08Z</dcterms:created>
  <dcterms:modified xsi:type="dcterms:W3CDTF">2018-10-08T13:46:11Z</dcterms:modified>
</cp:coreProperties>
</file>