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812" r:id="rId2"/>
    <p:sldMasterId id="2147483832" r:id="rId3"/>
    <p:sldMasterId id="2147483852" r:id="rId4"/>
    <p:sldMasterId id="2147483877" r:id="rId5"/>
    <p:sldMasterId id="2147483897" r:id="rId6"/>
    <p:sldMasterId id="2147483912" r:id="rId7"/>
    <p:sldMasterId id="2147483924" r:id="rId8"/>
    <p:sldMasterId id="2147483931" r:id="rId9"/>
    <p:sldMasterId id="2147483944" r:id="rId10"/>
    <p:sldMasterId id="2147483952" r:id="rId11"/>
  </p:sldMasterIdLst>
  <p:notesMasterIdLst>
    <p:notesMasterId r:id="rId30"/>
  </p:notesMasterIdLst>
  <p:handoutMasterIdLst>
    <p:handoutMasterId r:id="rId31"/>
  </p:handoutMasterIdLst>
  <p:sldIdLst>
    <p:sldId id="305" r:id="rId12"/>
    <p:sldId id="738" r:id="rId13"/>
    <p:sldId id="817" r:id="rId14"/>
    <p:sldId id="779" r:id="rId15"/>
    <p:sldId id="839" r:id="rId16"/>
    <p:sldId id="869" r:id="rId17"/>
    <p:sldId id="866" r:id="rId18"/>
    <p:sldId id="870" r:id="rId19"/>
    <p:sldId id="868" r:id="rId20"/>
    <p:sldId id="872" r:id="rId21"/>
    <p:sldId id="865" r:id="rId22"/>
    <p:sldId id="873" r:id="rId23"/>
    <p:sldId id="874" r:id="rId24"/>
    <p:sldId id="867" r:id="rId25"/>
    <p:sldId id="871" r:id="rId26"/>
    <p:sldId id="860" r:id="rId27"/>
    <p:sldId id="875" r:id="rId28"/>
    <p:sldId id="861" r:id="rId2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shop, Dr. Craig" initials="B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FF"/>
    <a:srgbClr val="3399FF"/>
    <a:srgbClr val="767F6E"/>
    <a:srgbClr val="EFFFDE"/>
    <a:srgbClr val="33CCFF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22" autoAdjust="0"/>
  </p:normalViewPr>
  <p:slideViewPr>
    <p:cSldViewPr>
      <p:cViewPr>
        <p:scale>
          <a:sx n="70" d="100"/>
          <a:sy n="70" d="100"/>
        </p:scale>
        <p:origin x="-43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Times New Roman" pitchFamily="18" charset="0"/>
              </a:defRPr>
            </a:lvl1pPr>
          </a:lstStyle>
          <a:p>
            <a:fld id="{0104F6AB-EC4D-46BA-BD86-B2D1CCB43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4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Times New Roman" pitchFamily="18" charset="0"/>
              </a:defRPr>
            </a:lvl1pPr>
          </a:lstStyle>
          <a:p>
            <a:fld id="{32DBF258-DDBB-452C-A486-07FB4AC2AB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28BD8-EE25-4AF5-818B-01610129B831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503020204020204" pitchFamily="2" charset="-122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gif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12504-4862-4A51-9C42-698C914AC349}" type="datetime1">
              <a:rPr lang="en-US" smtClean="0"/>
              <a:t>10/12/2018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319BC-6857-4226-B8F5-BD9B30BEC2ED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C07716-A901-4D8B-9ADF-49B6E69D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4ACD707-8ECC-4102-9101-EE51353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910777-F730-46E2-95A0-64BE4CE8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054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1FF73-C710-4E04-A09B-D2B4DAC7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6B0436-AF56-4B35-B989-EAF77827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4DCA7B-4CF9-4061-AC42-BBD4A165A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B46911-786C-4E6A-A4F3-0C3B33C8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26FEBC-B212-4F56-BD2C-020BDA44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2E4108-3079-49B5-8106-FB2E779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746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6801E-2690-4639-A939-F648DFE6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DBC6E4-EFE3-45E9-9E1B-518271EE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3A43EF-8B5E-4451-A4B9-065553890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AEBE3A-3544-44AA-87D1-762443D9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0AB58D-C6E7-44E5-8B25-653BE6B1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650EE3-8F0F-4EF6-837D-B94BEB8A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245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8E06F2-7908-42DB-A6F7-B4311568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CC2537-59CF-4D99-B960-B62358DC6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37CC0B-17FA-4675-8877-2B8D9CEB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1D970-B52A-45C3-B615-8085330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2F70BC-DD79-4A68-8542-11C85525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3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8D58BF-9C6B-4703-9DCC-6E481B79B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7083C0-2BF8-4B8F-8BA7-E890B4E6E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FA6564-F272-46EF-94B5-564E49E3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1E3B17-1AF8-4919-B862-441C8BB1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D4D991-C348-4E33-9959-62FEA4A5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529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8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de-DE" sz="180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6" y="5440369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6273308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9507631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03/2013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2BDC-E8B6-4A88-9988-474C5EED948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6210260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PBPV – 03/2013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E923-B134-4A15-9327-817C970C81A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02905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2370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37E51-7E1D-427A-9182-0EB1A388C6C3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CACAD19-26AB-41A6-94F5-DD6856C5370B}" type="datetimeFigureOut">
              <a:rPr lang="en-AU" sz="1800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12/10/2018</a:t>
            </a:fld>
            <a:endParaRPr lang="en-AU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4B72-7BDB-4B40-9595-CB74E4F5137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0170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FEE3-A1B0-46B9-9E9E-C7C52605C240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476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B5D5-B9C8-4E03-8773-2C358072F055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50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BBA8-D943-4B6B-9E78-FD41BAE8725F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061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C568D-5AEC-443B-B70D-AD363CE45873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687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6DC3-F0E0-4082-9A6F-78CC3E13E78A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85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2932-59FE-492B-8B71-BC28BF04D807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627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E13F1-546B-4911-B0D9-78FE20F41A78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81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44FD-82EB-461D-A5BC-2CD20AB09B6D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4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DDBAC-BCE8-4099-AA8E-661F75832E43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5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03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2521-0DC1-4715-ACBD-799E00793C19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119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BA6F-92BD-4397-A609-E305E2B42C43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83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D9B8-E329-4DC7-9779-ED250F05A574}" type="slidenum">
              <a:rPr lang="fr-F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46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1547939"/>
            <a:ext cx="8520600" cy="1959248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8" y="4028575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5" name="Shape 57" descr="NCAS_national_centre_logo.png"/>
          <p:cNvPicPr preferRelativeResize="0"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27333" y="151577"/>
            <a:ext cx="1993826" cy="49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42" y="737682"/>
            <a:ext cx="1409625" cy="43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52000" y="180000"/>
            <a:ext cx="864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" y="936000"/>
            <a:ext cx="8640000" cy="5760000"/>
          </a:xfrm>
        </p:spPr>
        <p:txBody>
          <a:bodyPr/>
          <a:lstStyle>
            <a:lvl1pPr marL="360000">
              <a:spcBef>
                <a:spcPts val="0"/>
              </a:spcBef>
              <a:defRPr/>
            </a:lvl1pPr>
            <a:lvl2pPr marL="540000">
              <a:spcBef>
                <a:spcPts val="0"/>
              </a:spcBef>
              <a:defRPr/>
            </a:lvl2pPr>
            <a:lvl3pPr marL="720000">
              <a:spcBef>
                <a:spcPts val="0"/>
              </a:spcBef>
              <a:defRPr/>
            </a:lvl3pPr>
            <a:lvl4pPr marL="900000">
              <a:spcBef>
                <a:spcPts val="0"/>
              </a:spcBef>
              <a:defRPr/>
            </a:lvl4pPr>
            <a:lvl5pPr marL="108000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0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252001" y="936000"/>
            <a:ext cx="4272500" cy="5760000"/>
          </a:xfrm>
        </p:spPr>
        <p:txBody>
          <a:bodyPr/>
          <a:lstStyle>
            <a:lvl1pPr marL="360000">
              <a:spcBef>
                <a:spcPts val="0"/>
              </a:spcBef>
              <a:defRPr/>
            </a:lvl1pPr>
            <a:lvl2pPr marL="540000">
              <a:spcBef>
                <a:spcPts val="0"/>
              </a:spcBef>
              <a:defRPr/>
            </a:lvl2pPr>
            <a:lvl3pPr marL="720000">
              <a:spcBef>
                <a:spcPts val="0"/>
              </a:spcBef>
              <a:defRPr/>
            </a:lvl3pPr>
            <a:lvl4pPr marL="900000">
              <a:spcBef>
                <a:spcPts val="0"/>
              </a:spcBef>
              <a:defRPr/>
            </a:lvl4pPr>
            <a:lvl5pPr marL="108000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4618952" y="936010"/>
            <a:ext cx="4273048" cy="5759999"/>
          </a:xfrm>
        </p:spPr>
        <p:txBody>
          <a:bodyPr/>
          <a:lstStyle>
            <a:lvl1pPr marL="360000">
              <a:spcBef>
                <a:spcPts val="0"/>
              </a:spcBef>
              <a:defRPr/>
            </a:lvl1pPr>
            <a:lvl2pPr marL="540000">
              <a:spcBef>
                <a:spcPts val="0"/>
              </a:spcBef>
              <a:defRPr/>
            </a:lvl2pPr>
            <a:lvl3pPr marL="720000">
              <a:spcBef>
                <a:spcPts val="0"/>
              </a:spcBef>
              <a:defRPr/>
            </a:lvl3pPr>
            <a:lvl4pPr marL="900000">
              <a:spcBef>
                <a:spcPts val="0"/>
              </a:spcBef>
              <a:defRPr/>
            </a:lvl4pPr>
            <a:lvl5pPr marL="108000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hape 17"/>
          <p:cNvSpPr txBox="1">
            <a:spLocks noGrp="1"/>
          </p:cNvSpPr>
          <p:nvPr>
            <p:ph type="title"/>
          </p:nvPr>
        </p:nvSpPr>
        <p:spPr>
          <a:xfrm>
            <a:off x="252000" y="180000"/>
            <a:ext cx="864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61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sp>
        <p:nvSpPr>
          <p:cNvPr id="5" name="Shape 17"/>
          <p:cNvSpPr txBox="1">
            <a:spLocks noGrp="1"/>
          </p:cNvSpPr>
          <p:nvPr>
            <p:ph type="title"/>
          </p:nvPr>
        </p:nvSpPr>
        <p:spPr>
          <a:xfrm>
            <a:off x="252000" y="180000"/>
            <a:ext cx="8640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6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6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688E9B1-DAF7-4CC9-9B25-5254052D16F4}" type="datetimeFigureOut">
              <a:rPr lang="en-GB" sz="1800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12/10/2018</a:t>
            </a:fld>
            <a:endParaRPr lang="en-GB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BBF5-FC5F-4BD2-87F4-085F414C351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6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80720"/>
            <a:ext cx="7675592" cy="82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10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4866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0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3731" y="6181724"/>
            <a:ext cx="8157407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486861" y="6365508"/>
            <a:ext cx="2284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</a:p>
        </p:txBody>
      </p:sp>
    </p:spTree>
    <p:extLst>
      <p:ext uri="{BB962C8B-B14F-4D97-AF65-F5344CB8AC3E}">
        <p14:creationId xmlns:p14="http://schemas.microsoft.com/office/powerpoint/2010/main" val="3433636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71754" y="6356349"/>
            <a:ext cx="231504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8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2924944"/>
            <a:ext cx="7523113" cy="1530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4695" y="6352996"/>
            <a:ext cx="231001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  <a:endParaRPr lang="en-US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131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394470" y="6352996"/>
            <a:ext cx="2292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</a:p>
        </p:txBody>
      </p:sp>
    </p:spTree>
    <p:extLst>
      <p:ext uri="{BB962C8B-B14F-4D97-AF65-F5344CB8AC3E}">
        <p14:creationId xmlns:p14="http://schemas.microsoft.com/office/powerpoint/2010/main" val="34920326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59906" y="6356350"/>
            <a:ext cx="370384" cy="365125"/>
          </a:xfrm>
        </p:spPr>
        <p:txBody>
          <a:bodyPr/>
          <a:lstStyle/>
          <a:p>
            <a:fld id="{47B2A519-DBE9-5445-B7E6-F139DF3D95F8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184696" y="6352996"/>
            <a:ext cx="2399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</a:p>
        </p:txBody>
      </p:sp>
    </p:spTree>
    <p:extLst>
      <p:ext uri="{BB962C8B-B14F-4D97-AF65-F5344CB8AC3E}">
        <p14:creationId xmlns:p14="http://schemas.microsoft.com/office/powerpoint/2010/main" val="42773010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391" y="6356350"/>
            <a:ext cx="370384" cy="365125"/>
          </a:xfrm>
        </p:spPr>
        <p:txBody>
          <a:bodyPr/>
          <a:lstStyle/>
          <a:p>
            <a:fld id="{47B2A519-DBE9-5445-B7E6-F139DF3D95F8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184695" y="6352996"/>
            <a:ext cx="2453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</a:p>
        </p:txBody>
      </p:sp>
    </p:spTree>
    <p:extLst>
      <p:ext uri="{BB962C8B-B14F-4D97-AF65-F5344CB8AC3E}">
        <p14:creationId xmlns:p14="http://schemas.microsoft.com/office/powerpoint/2010/main" val="15937810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52995"/>
            <a:ext cx="370384" cy="365125"/>
          </a:xfrm>
        </p:spPr>
        <p:txBody>
          <a:bodyPr/>
          <a:lstStyle/>
          <a:p>
            <a:fld id="{47B2A519-DBE9-5445-B7E6-F139DF3D95F8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184696" y="6352996"/>
            <a:ext cx="235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</a:p>
        </p:txBody>
      </p:sp>
    </p:spTree>
    <p:extLst>
      <p:ext uri="{BB962C8B-B14F-4D97-AF65-F5344CB8AC3E}">
        <p14:creationId xmlns:p14="http://schemas.microsoft.com/office/powerpoint/2010/main" val="1067776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3050"/>
            <a:ext cx="27363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1435100"/>
            <a:ext cx="27363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1608" y="6356350"/>
            <a:ext cx="370384" cy="365125"/>
          </a:xfrm>
        </p:spPr>
        <p:txBody>
          <a:bodyPr/>
          <a:lstStyle/>
          <a:p>
            <a:fld id="{47B2A519-DBE9-5445-B7E6-F139DF3D95F8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184696" y="6352996"/>
            <a:ext cx="2316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</a:p>
        </p:txBody>
      </p:sp>
    </p:spTree>
    <p:extLst>
      <p:ext uri="{BB962C8B-B14F-4D97-AF65-F5344CB8AC3E}">
        <p14:creationId xmlns:p14="http://schemas.microsoft.com/office/powerpoint/2010/main" val="23973081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148" y="6340819"/>
            <a:ext cx="370384" cy="365125"/>
          </a:xfrm>
        </p:spPr>
        <p:txBody>
          <a:bodyPr/>
          <a:lstStyle/>
          <a:p>
            <a:fld id="{47B2A519-DBE9-5445-B7E6-F139DF3D95F8}" type="slidenum">
              <a:rPr 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184696" y="6352996"/>
            <a:ext cx="246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4th PDEF – Tokyo 9-12 Oct 2018</a:t>
            </a:r>
          </a:p>
        </p:txBody>
      </p:sp>
    </p:spTree>
    <p:extLst>
      <p:ext uri="{BB962C8B-B14F-4D97-AF65-F5344CB8AC3E}">
        <p14:creationId xmlns:p14="http://schemas.microsoft.com/office/powerpoint/2010/main" val="315717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F4370D58-8B99-4267-9EB3-6E43AB202E42}" type="datetime1">
              <a:rPr lang="en-US" smtClean="0">
                <a:solidFill>
                  <a:srgbClr val="E0E0E1"/>
                </a:solidFill>
                <a:ea typeface="+mn-ea"/>
              </a:rPr>
              <a:t>10/12/2018</a:t>
            </a:fld>
            <a:endParaRPr lang="en-GB" dirty="0">
              <a:solidFill>
                <a:srgbClr val="E0E0E1"/>
              </a:solidFill>
              <a:ea typeface="+mn-ea"/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4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1" y="6646915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  <a:ea typeface="+mn-e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2912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1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4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>
              <a:solidFill>
                <a:srgbClr val="E0E0E1"/>
              </a:solidFill>
              <a:ea typeface="+mn-ea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FF455795-2EDD-4DD1-A697-AAA7D821CDEB}" type="datetime1">
              <a:rPr lang="en-US" smtClean="0">
                <a:solidFill>
                  <a:srgbClr val="E0E0E1"/>
                </a:solidFill>
                <a:ea typeface="+mn-ea"/>
              </a:rPr>
              <a:t>10/12/2018</a:t>
            </a:fld>
            <a:endParaRPr lang="en-GB" dirty="0">
              <a:solidFill>
                <a:srgbClr val="E0E0E1"/>
              </a:solidFill>
              <a:ea typeface="+mn-ea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1" y="6646915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  <a:ea typeface="+mn-e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  <a:ea typeface="+mn-e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003169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292697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485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490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07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0F194-E245-4D12-B505-7384B7B45401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0B9B9-ACA1-4DEB-A952-01C8D341E2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5" y="3841464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  <a:ea typeface="+mn-ea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98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3" y="3841464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  <a:ea typeface="+mn-ea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529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42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898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965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248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621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103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3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07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24750-CF09-408C-BF25-61A894C4C073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5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71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80720"/>
            <a:ext cx="8280000" cy="82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8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1E5DB407-8F35-4D66-AE90-CCEF26291876}" type="datetime1">
              <a:rPr lang="en-US" smtClean="0">
                <a:solidFill>
                  <a:srgbClr val="E0E0E1"/>
                </a:solidFill>
                <a:ea typeface="+mn-ea"/>
              </a:rPr>
              <a:t>10/12/2018</a:t>
            </a:fld>
            <a:endParaRPr lang="en-GB" dirty="0">
              <a:solidFill>
                <a:srgbClr val="E0E0E1"/>
              </a:solidFill>
              <a:ea typeface="+mn-ea"/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4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1" y="6646915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  <a:ea typeface="+mn-e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7148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1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4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>
              <a:solidFill>
                <a:srgbClr val="E0E0E1"/>
              </a:solidFill>
              <a:ea typeface="+mn-ea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203BFF07-0758-4647-854A-FACEAD755C7C}" type="datetime1">
              <a:rPr lang="en-US" smtClean="0">
                <a:solidFill>
                  <a:srgbClr val="E0E0E1"/>
                </a:solidFill>
                <a:ea typeface="+mn-ea"/>
              </a:rPr>
              <a:t>10/12/2018</a:t>
            </a:fld>
            <a:endParaRPr lang="en-GB" dirty="0">
              <a:solidFill>
                <a:srgbClr val="E0E0E1"/>
              </a:solidFill>
              <a:ea typeface="+mn-ea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1" y="6646915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  <a:ea typeface="+mn-e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  <a:ea typeface="+mn-e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567433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4107271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  <a:ea typeface="+mn-ea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  <a:ea typeface="+mn-ea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62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932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5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5" y="3841464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  <a:ea typeface="+mn-ea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833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5530-E163-4ED0-9A1F-89B9E5256194}" type="datetime1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3" y="3841464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  <a:ea typeface="+mn-ea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77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99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8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251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880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69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067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0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53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  <a:ea typeface="+mn-e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8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AE084-F82B-435B-9366-6757B1EF2A72}" type="datetime1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51180-7190-4759-98FC-3F3B6C484239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136BF4-0F82-4F7A-907F-E5F1AC195BE1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5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2DE78-9494-4C31-A73D-36E580C6B23D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86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DA6CF-828A-43C2-88F2-C58BBFF0F6F0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01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393DC8-64C2-4D3E-8E56-A07C4F95270E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47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61E77-309E-4F7C-9091-608F0BBEECBF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34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15E58-C3B5-44A3-B817-A48FE9FACD77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00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04121-6045-4957-AC94-7DD68EE80A7F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31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5A452-E206-4CC6-80D5-512A2AA82D08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995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E0709-8F59-456A-AF51-BBB577B4C3DD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4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140D1-DE65-4A8B-88CE-0AA0FB8CEC9D}" type="datetime1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74AA3-576E-4FE4-8B8A-612B04181B65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8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71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80720"/>
            <a:ext cx="7675592" cy="82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33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86A208DE-828D-46D0-AAE6-D6490CC633FB}" type="datetime1">
              <a:rPr lang="en-US" smtClean="0">
                <a:solidFill>
                  <a:srgbClr val="E0E0E1"/>
                </a:solidFill>
              </a:rPr>
              <a:t>10/12/2018</a:t>
            </a:fld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4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1" y="6646915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830227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1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4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2E4CD1C4-4BBD-4631-A891-878286CA9835}" type="datetime1">
              <a:rPr lang="en-US" smtClean="0">
                <a:solidFill>
                  <a:srgbClr val="E0E0E1"/>
                </a:solidFill>
              </a:rPr>
              <a:t>10/12/2018</a:t>
            </a:fld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1" y="6646915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4291890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4264335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3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72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166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5" y="3841464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519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5170F7-CA19-4542-A5F4-9CD7D59D2D7A}" type="datetime1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3" y="3841464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010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275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19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04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21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52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219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71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62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12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E74B7-615A-46F4-AFF4-42C35E631ECC}" type="datetime1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47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1" y="173904"/>
            <a:ext cx="2352675" cy="66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10800000" flipV="1">
            <a:off x="2928939" y="557351"/>
            <a:ext cx="4934902" cy="58601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715127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29500" y="6715127"/>
            <a:ext cx="1714500" cy="142875"/>
          </a:xfrm>
          <a:prstGeom prst="rect">
            <a:avLst/>
          </a:prstGeom>
          <a:solidFill>
            <a:srgbClr val="920B08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0945"/>
            <a:ext cx="7772400" cy="1470025"/>
          </a:xfrm>
        </p:spPr>
        <p:txBody>
          <a:bodyPr/>
          <a:lstStyle>
            <a:lvl1pPr>
              <a:defRPr sz="4500" b="1" baseline="0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0" y="6151084"/>
            <a:ext cx="9144000" cy="73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60232" y="635000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47" y="174312"/>
            <a:ext cx="1041748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9" y="274638"/>
            <a:ext cx="8329642" cy="72547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9" y="1285860"/>
            <a:ext cx="8329642" cy="49292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/>
              <a:t>编辑母版文本样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3071"/>
            <a:ext cx="3428992" cy="5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186765" cy="727058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357298"/>
            <a:ext cx="2971792" cy="47688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r>
              <a:rPr lang="en-US" altLang="zh-CN" dirty="0" err="1"/>
              <a:t>dd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"/>
            <a:ext cx="350043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0430" y="2"/>
            <a:ext cx="564357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2705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214423"/>
            <a:ext cx="3008313" cy="4911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"/>
            <a:ext cx="350043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0430" y="2"/>
            <a:ext cx="564357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副标题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142984"/>
            <a:ext cx="7772400" cy="9853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"/>
            <a:ext cx="350043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0430" y="2"/>
            <a:ext cx="564357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"/>
            <a:ext cx="350043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0430" y="2"/>
            <a:ext cx="564357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DB1062-C4FC-4F41-9814-1FFF57A5DDE9}" type="datetime1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"/>
            <a:ext cx="4572000" cy="45719"/>
          </a:xfrm>
          <a:prstGeom prst="rect">
            <a:avLst/>
          </a:prstGeom>
          <a:solidFill>
            <a:srgbClr val="F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2"/>
            <a:ext cx="4572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E092DD-0851-4520-BB85-24746E655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D96756-870B-4E07-A419-2C0BC98E8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DDBB67-CADC-4D15-90D2-155EB9C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0BA635-EBEF-4CEB-BC03-B412A6D1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685A0A-EC38-4BEA-907B-AD6104FF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08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7CB50-86E0-4881-93E7-A3D81594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ABC125-E78C-47BC-80F8-B6B86C98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59EF6B-B662-4BED-9DFF-DA2B0590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CE2122-0E7C-475F-8CB4-9274A6A0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265292-B6B6-442F-BCDD-7DED0BE2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00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14E03-DC6C-4D35-8AEE-23C93BC1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007DED-280B-487C-A65C-FDB4301D0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14DF-5BAE-454C-B0F8-C3098182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1F978-6B1C-4E90-A8F1-B937C035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B72614-60FC-459F-B2AE-37826B52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002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326305-2647-45CF-BF32-DEEF43C3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3A27AD-5FB4-4F94-BFD5-20F3343A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765951-087C-45B5-ACF2-7C56D3CF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F48A73-60EC-43EB-9196-AF7C206B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787E70-3F34-48AB-BDDA-2FB949C6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0B51D4-F870-473D-B810-8119B518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85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7888B-26BF-4F7C-9397-11779211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2CA8B2-FA61-4CE9-ADB0-76E307AA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FD3E2B-015D-4B10-862A-06DF822D0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F1AF453-D0CC-4715-A92E-EAF51D97E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BCD943-9C62-48B4-A81A-84CF0F6DC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DE073F-ECF3-4C86-B593-2DA73875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2A17FC7-D507-457D-A5EA-5609B7FC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00B5469-DCDA-4472-B75A-5563EB7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75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91B36-1DFD-4D46-B67A-84A6E2A0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9BDF941-9D0A-490E-8579-F106DCB9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9A68B8C-A1A4-483E-948D-29730B87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91CBFB-6413-48AD-86A2-9D85D166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9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Relationship Id="rId9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34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0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EFF7C404-6090-46C9-8AB2-51DFEDA94634}" type="datetime1">
              <a:rPr lang="en-US" smtClean="0"/>
              <a:t>10/12/2018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D8C9839-4DD2-437C-9789-41ADFBB7AF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4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21"/>
            <a:ext cx="9144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52000" y="180000"/>
            <a:ext cx="864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52000" y="936000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srgbClr val="595959"/>
                </a:solidFill>
                <a:latin typeface="Arial"/>
                <a:ea typeface="+mn-ea"/>
              </a:rPr>
              <a:pPr fontAlgn="auto">
                <a:spcAft>
                  <a:spcPts val="0"/>
                </a:spcAft>
              </a:pPr>
              <a:t>‹#›</a:t>
            </a:fld>
            <a:endParaRPr lang="en-GB">
              <a:solidFill>
                <a:srgbClr val="595959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98511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>
              <a:lumMod val="95000"/>
              <a:lumOff val="5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5317" y="6356349"/>
            <a:ext cx="2121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4F81BD">
                    <a:lumMod val="75000"/>
                  </a:srgbClr>
                </a:solidFill>
                <a:ea typeface="+mn-ea"/>
              </a:rPr>
              <a:t>4th PDEF – Tokyo 9-12 Oct 2018</a:t>
            </a:r>
            <a:endParaRPr lang="en-US" dirty="0">
              <a:solidFill>
                <a:srgbClr val="4F81BD">
                  <a:lumMod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7B2A519-DBE9-5445-B7E6-F139DF3D95F8}" type="slidenum">
              <a:rPr lang="en-US" smtClean="0">
                <a:solidFill>
                  <a:srgbClr val="4F81BD">
                    <a:lumMod val="75000"/>
                  </a:srgb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4F81BD">
                  <a:lumMod val="75000"/>
                </a:srgbClr>
              </a:solidFill>
              <a:ea typeface="+mn-ea"/>
            </a:endParaRPr>
          </a:p>
        </p:txBody>
      </p:sp>
      <p:pic>
        <p:nvPicPr>
          <p:cNvPr id="7" name="Picture 6" descr="bluesideba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53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39718"/>
            <a:ext cx="5449961" cy="5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4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  <a:ea typeface="+mn-ea"/>
              </a:rPr>
              <a:pPr/>
              <a:t>‹#›</a:t>
            </a:fld>
            <a:endParaRPr lang="en-GB" altLang="en-US" dirty="0">
              <a:solidFill>
                <a:srgbClr val="50535A"/>
              </a:solidFill>
              <a:ea typeface="+mn-ea"/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2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4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  <a:ea typeface="+mn-ea"/>
              </a:rPr>
              <a:pPr/>
              <a:t>‹#›</a:t>
            </a:fld>
            <a:endParaRPr lang="en-GB" altLang="en-US" dirty="0">
              <a:solidFill>
                <a:srgbClr val="50535A"/>
              </a:solidFill>
              <a:ea typeface="+mn-ea"/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1729C2-C65E-4C80-9EA2-0247EF76F296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10/12/2018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4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7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8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4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31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A</a:t>
            </a:r>
            <a:endParaRPr lang="zh-CN" altLang="en-US" dirty="0"/>
          </a:p>
          <a:p>
            <a:pPr lvl="1"/>
            <a:r>
              <a:rPr lang="en-US" altLang="zh-CN" dirty="0"/>
              <a:t>B</a:t>
            </a:r>
            <a:endParaRPr lang="zh-CN" altLang="en-US" dirty="0"/>
          </a:p>
          <a:p>
            <a:pPr lvl="2"/>
            <a:r>
              <a:rPr lang="en-US" altLang="zh-CN" dirty="0"/>
              <a:t>C</a:t>
            </a:r>
            <a:endParaRPr lang="zh-CN" altLang="en-US" dirty="0"/>
          </a:p>
          <a:p>
            <a:pPr lvl="3"/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F72B39-AA61-457D-BE05-45F82EDD09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2018/10/12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6F6B00-0A95-418C-B6CD-F84267442AE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423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04C82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5DA4FE9-DAF1-4CA8-8BAB-EC9A4574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6FCCC0-60D3-43BE-AC34-35BEF97AA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C219DF-F047-43FD-AA7D-7792860B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42587B-E069-4600-A307-DC83D811EF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743438-AA43-408B-B260-F9FE0132C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0D3AE7-A649-4724-B548-44995A63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4A7DEC-4C2C-464B-A487-DE3FF987FC6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360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48" name="Line 23"/>
          <p:cNvSpPr>
            <a:spLocks noChangeShapeType="1"/>
          </p:cNvSpPr>
          <p:nvPr userDrawn="1"/>
        </p:nvSpPr>
        <p:spPr bwMode="auto">
          <a:xfrm>
            <a:off x="244478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de-DE" sz="180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6149" name="Picture 28" descr="Bundesadler_klein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9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8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de-DE" sz="180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1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>
                <a:ea typeface="+mn-ea"/>
              </a:rPr>
              <a:t>PBPV – 03/2013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</a:defRPr>
            </a:lvl1pPr>
          </a:lstStyle>
          <a:p>
            <a:pPr eaLnBrk="0" hangingPunct="0">
              <a:defRPr/>
            </a:pPr>
            <a:fld id="{5B87FAC2-9738-4148-9C0E-09EDFE029D47}" type="slidenum">
              <a:rPr lang="de-DE" altLang="de-DE">
                <a:latin typeface="Arial"/>
                <a:ea typeface="+mn-ea"/>
                <a:cs typeface="Arial" pitchFamily="34" charset="0"/>
              </a:rPr>
              <a:pPr eaLnBrk="0" hangingPunct="0">
                <a:defRPr/>
              </a:pPr>
              <a:t>‹#›</a:t>
            </a:fld>
            <a:endParaRPr lang="de-DE" altLang="de-DE"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altLang="en-US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7DD5B8-035D-4446-B830-634630BB31CE}" type="slidenum">
              <a:rPr lang="fr-FR" altLang="en-US">
                <a:solidFill>
                  <a:srgbClr val="000000"/>
                </a:solidFill>
                <a:latin typeface="Times New Roman"/>
                <a:ea typeface="+mn-ea"/>
              </a:rPr>
              <a:pPr>
                <a:defRPr/>
              </a:pPr>
              <a:t>‹#›</a:t>
            </a:fld>
            <a:endParaRPr lang="fr-FR" altLang="en-US">
              <a:solidFill>
                <a:srgbClr val="000000"/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364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2sprediction.net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276475"/>
            <a:ext cx="7993508" cy="1944688"/>
          </a:xfrm>
        </p:spPr>
        <p:txBody>
          <a:bodyPr/>
          <a:lstStyle/>
          <a:p>
            <a:pPr defTabSz="736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CA" sz="2800" b="1" dirty="0" smtClean="0">
                <a:ea typeface="ＭＳ Ｐゴシック" pitchFamily="34" charset="-128"/>
                <a:cs typeface="ＭＳ Ｐゴシック" pitchFamily="34" charset="-128"/>
              </a:rPr>
              <a:t>PDEF – WG on </a:t>
            </a:r>
          </a:p>
          <a:p>
            <a:pPr defTabSz="736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CA" sz="2400" b="1" dirty="0" smtClean="0">
                <a:ea typeface="ＭＳ Ｐゴシック" pitchFamily="34" charset="-128"/>
                <a:cs typeface="ＭＳ Ｐゴシック" pitchFamily="34" charset="-128"/>
              </a:rPr>
              <a:t>Predictability, Dynamics &amp; Ensemble Forecasting</a:t>
            </a: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71550" y="4292600"/>
            <a:ext cx="7200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Co-chairs: Craig Bishop and John Methven</a:t>
            </a:r>
          </a:p>
          <a:p>
            <a:pPr algn="ctr"/>
            <a:endParaRPr lang="en-GB" b="1" i="1" dirty="0" smtClean="0">
              <a:latin typeface="Arial" pitchFamily="34" charset="0"/>
            </a:endParaRPr>
          </a:p>
          <a:p>
            <a:pPr algn="ctr"/>
            <a:endParaRPr lang="en-GB" b="1" i="1" dirty="0" smtClean="0">
              <a:latin typeface="Arial" pitchFamily="34" charset="0"/>
            </a:endParaRPr>
          </a:p>
          <a:p>
            <a:pPr algn="ctr"/>
            <a:endParaRPr lang="en-GB" b="1" i="1" dirty="0">
              <a:latin typeface="Arial" pitchFamily="34" charset="0"/>
            </a:endParaRP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4394200" y="5141913"/>
            <a:ext cx="2640013" cy="6096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1042937" y="5949950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>
                <a:latin typeface="Arial" pitchFamily="34" charset="0"/>
              </a:rPr>
              <a:t>Japan Meteorological Agency, Tokyo, October 2018</a:t>
            </a:r>
            <a:endParaRPr lang="en-GB" sz="1600" dirty="0">
              <a:latin typeface="Arial" pitchFamily="34" charset="0"/>
            </a:endParaRPr>
          </a:p>
        </p:txBody>
      </p:sp>
      <p:pic>
        <p:nvPicPr>
          <p:cNvPr id="7" name="Picture 6" descr="wwrp_logo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3492500" cy="1231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5"/>
            <a:ext cx="71908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b="1" dirty="0" smtClean="0">
                <a:solidFill>
                  <a:srgbClr val="000000"/>
                </a:solidFill>
                <a:latin typeface="Arial"/>
                <a:ea typeface="+mn-ea"/>
              </a:rPr>
              <a:t>Key BoM Project – Forecasting extremes (</a:t>
            </a:r>
            <a:r>
              <a:rPr lang="en-AU" b="1" dirty="0" err="1" smtClean="0">
                <a:solidFill>
                  <a:srgbClr val="000000"/>
                </a:solidFill>
                <a:latin typeface="Arial"/>
                <a:ea typeface="+mn-ea"/>
              </a:rPr>
              <a:t>multiweek</a:t>
            </a:r>
            <a:r>
              <a:rPr lang="en-AU" b="1" dirty="0" smtClean="0">
                <a:solidFill>
                  <a:srgbClr val="000000"/>
                </a:solidFill>
                <a:latin typeface="Arial"/>
                <a:ea typeface="+mn-ea"/>
              </a:rPr>
              <a:t>/seasonal)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6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" name="AutoShape 2" descr="Image located at: plots/meteogram/boulia_airport/meteogram_boulia_airport_meteogram_20181005_rt.png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AutoShape 6" descr="http://poama.bom.gov.au/access-s1/bom/plots/meteogram/boulia_airport/meteogram_boulia_airport_meteogram_20181005_rt.png"/>
          <p:cNvSpPr>
            <a:spLocks noChangeAspect="1" noChangeArrowheads="1"/>
          </p:cNvSpPr>
          <p:nvPr/>
        </p:nvSpPr>
        <p:spPr bwMode="auto">
          <a:xfrm>
            <a:off x="1373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2055" name="Picture 7" descr="C:\Users\oscar\japan\2018_wgne_pdef\meteogram_boulia_airport_meteogram_20181005_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8" y="1196752"/>
            <a:ext cx="4752528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0102" y="1988840"/>
            <a:ext cx="2510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srgbClr val="000000"/>
                </a:solidFill>
                <a:latin typeface="Arial"/>
                <a:ea typeface="+mn-ea"/>
              </a:rPr>
              <a:t>33 ensembles per day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srgbClr val="000000"/>
                </a:solidFill>
                <a:latin typeface="Arial"/>
                <a:ea typeface="+mn-ea"/>
              </a:rPr>
              <a:t>Q-Q daily mapping calibration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srgbClr val="000000"/>
                </a:solidFill>
                <a:latin typeface="Arial"/>
                <a:ea typeface="+mn-ea"/>
              </a:rPr>
              <a:t>Use 33 to 7 days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srgbClr val="000000"/>
                </a:solidFill>
                <a:latin typeface="Arial"/>
                <a:ea typeface="+mn-ea"/>
              </a:rPr>
              <a:t>Increase to 99 by 15 days with 3 day lag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srgbClr val="000000"/>
                </a:solidFill>
                <a:latin typeface="Arial"/>
                <a:ea typeface="+mn-ea"/>
              </a:rPr>
              <a:t>Issue for accumulated rainfall</a:t>
            </a:r>
          </a:p>
        </p:txBody>
      </p:sp>
    </p:spTree>
    <p:extLst>
      <p:ext uri="{BB962C8B-B14F-4D97-AF65-F5344CB8AC3E}">
        <p14:creationId xmlns:p14="http://schemas.microsoft.com/office/powerpoint/2010/main" val="15489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44624"/>
            <a:ext cx="8100391" cy="1143000"/>
          </a:xfrm>
        </p:spPr>
        <p:txBody>
          <a:bodyPr>
            <a:normAutofit fontScale="90000"/>
          </a:bodyPr>
          <a:lstStyle/>
          <a:p>
            <a:r>
              <a:rPr lang="en-GB" sz="3900" dirty="0" smtClean="0">
                <a:solidFill>
                  <a:srgbClr val="FF0000"/>
                </a:solidFill>
                <a:effectLst/>
              </a:rPr>
              <a:t>Challenge </a:t>
            </a:r>
            <a:r>
              <a:rPr lang="en-GB" sz="3900" dirty="0">
                <a:solidFill>
                  <a:srgbClr val="FF0000"/>
                </a:solidFill>
                <a:effectLst/>
              </a:rPr>
              <a:t>4</a:t>
            </a:r>
            <a:r>
              <a:rPr lang="en-GB" sz="3900" dirty="0" smtClean="0">
                <a:solidFill>
                  <a:srgbClr val="FF0000"/>
                </a:solidFill>
                <a:effectLst/>
              </a:rPr>
              <a:t>: </a:t>
            </a:r>
            <a:r>
              <a:rPr lang="en-GB" sz="3900" dirty="0" err="1" smtClean="0">
                <a:solidFill>
                  <a:srgbClr val="FF0000"/>
                </a:solidFill>
                <a:effectLst/>
              </a:rPr>
              <a:t>Diabatic</a:t>
            </a:r>
            <a:r>
              <a:rPr lang="en-GB" sz="3900" dirty="0" smtClean="0">
                <a:solidFill>
                  <a:srgbClr val="FF0000"/>
                </a:solidFill>
                <a:effectLst/>
              </a:rPr>
              <a:t> processes in dynamics of weather systems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48" y="1187624"/>
            <a:ext cx="8464352" cy="5670376"/>
          </a:xfrm>
        </p:spPr>
        <p:txBody>
          <a:bodyPr>
            <a:normAutofit lnSpcReduction="10000"/>
          </a:bodyPr>
          <a:lstStyle/>
          <a:p>
            <a:pPr marL="402336" lvl="1" indent="0">
              <a:spcBef>
                <a:spcPts val="0"/>
              </a:spcBef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Major uncertainties in the representation of heating distributions arising from parametrized </a:t>
            </a:r>
            <a:r>
              <a:rPr lang="en-GB" sz="2200" dirty="0" err="1" smtClean="0">
                <a:solidFill>
                  <a:schemeClr val="accent3">
                    <a:lumMod val="75000"/>
                  </a:schemeClr>
                </a:solidFill>
              </a:rPr>
              <a:t>diabatic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processes</a:t>
            </a: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Implicated in “forecast busts” (e.g., </a:t>
            </a:r>
            <a:r>
              <a:rPr lang="en-GB" sz="2200" dirty="0" err="1" smtClean="0">
                <a:solidFill>
                  <a:schemeClr val="accent3">
                    <a:lumMod val="75000"/>
                  </a:schemeClr>
                </a:solidFill>
              </a:rPr>
              <a:t>Rodwell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 et al, BAMS)</a:t>
            </a:r>
          </a:p>
          <a:p>
            <a:pPr marL="402336" lvl="1" indent="0">
              <a:spcBef>
                <a:spcPts val="0"/>
              </a:spcBef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Campaigns observing physical processes in active weather systems</a:t>
            </a:r>
          </a:p>
          <a:p>
            <a:pPr lvl="1">
              <a:buClr>
                <a:srgbClr val="3891A7"/>
              </a:buClr>
            </a:pPr>
            <a:r>
              <a:rPr lang="en-GB" sz="2000" b="1" dirty="0">
                <a:solidFill>
                  <a:prstClr val="black"/>
                </a:solidFill>
              </a:rPr>
              <a:t>North Atlantic Waveguide and Downstream Impacts Experiment (NAWDEX) conducted successfully, Sept-Oct 2016</a:t>
            </a:r>
            <a:r>
              <a:rPr lang="en-GB" sz="2000" b="1" dirty="0" smtClean="0">
                <a:solidFill>
                  <a:prstClr val="black"/>
                </a:solidFill>
              </a:rPr>
              <a:t>.</a:t>
            </a: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spcBef>
                <a:spcPts val="0"/>
              </a:spcBef>
              <a:buNone/>
            </a:pPr>
            <a:endParaRPr lang="en-GB" sz="2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Review of blocking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en-GB" sz="2200" dirty="0" err="1" smtClean="0">
                <a:solidFill>
                  <a:schemeClr val="accent3">
                    <a:lumMod val="75000"/>
                  </a:schemeClr>
                </a:solidFill>
              </a:rPr>
              <a:t>Woollings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 et al (2018), </a:t>
            </a:r>
            <a:r>
              <a:rPr lang="en-GB" sz="2200" dirty="0" err="1" smtClean="0">
                <a:solidFill>
                  <a:schemeClr val="accent3">
                    <a:lumMod val="75000"/>
                  </a:schemeClr>
                </a:solidFill>
              </a:rPr>
              <a:t>Clim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. Change </a:t>
            </a:r>
            <a:r>
              <a:rPr lang="en-GB" sz="2200" smtClean="0">
                <a:solidFill>
                  <a:schemeClr val="accent3">
                    <a:lumMod val="75000"/>
                  </a:schemeClr>
                </a:solidFill>
              </a:rPr>
              <a:t>Rep.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b="1" dirty="0" smtClean="0">
                <a:solidFill>
                  <a:schemeClr val="accent3">
                    <a:lumMod val="75000"/>
                  </a:schemeClr>
                </a:solidFill>
              </a:rPr>
              <a:t>Planned activities</a:t>
            </a:r>
            <a:endParaRPr lang="en-GB" sz="2000" b="1" dirty="0"/>
          </a:p>
          <a:p>
            <a:pPr lvl="1"/>
            <a:r>
              <a:rPr lang="en-GB" sz="2200" dirty="0" smtClean="0"/>
              <a:t>NAWDEX-AMIP – running climate models in NWP mode and using NAWDEX </a:t>
            </a:r>
            <a:r>
              <a:rPr lang="en-GB" sz="2200" dirty="0" err="1" smtClean="0"/>
              <a:t>obs</a:t>
            </a:r>
            <a:r>
              <a:rPr lang="en-GB" sz="2200" dirty="0" smtClean="0"/>
              <a:t> to evaluate physical processes</a:t>
            </a:r>
          </a:p>
          <a:p>
            <a:pPr lvl="1"/>
            <a:r>
              <a:rPr lang="en-GB" sz="2200" dirty="0" smtClean="0"/>
              <a:t>Possible THINICE campaign summer 2020 Arctic cyclones &amp; sea ice</a:t>
            </a:r>
          </a:p>
          <a:p>
            <a:pPr lvl="1"/>
            <a:r>
              <a:rPr lang="en-GB" sz="2200" dirty="0" smtClean="0"/>
              <a:t>SPARC/PDEF </a:t>
            </a:r>
            <a:r>
              <a:rPr lang="en-GB" sz="2200" dirty="0" err="1" smtClean="0"/>
              <a:t>stormtracks</a:t>
            </a:r>
            <a:r>
              <a:rPr lang="en-GB" sz="2200" dirty="0" smtClean="0"/>
              <a:t> 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695450" y="149543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55300" name="Picture 20" descr="Z:\riviere\Projets\NAWDEX\Science_Plan\NAWDEX_sch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605549"/>
            <a:ext cx="8150349" cy="448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1"/>
          <p:cNvSpPr>
            <a:spLocks noChangeArrowheads="1"/>
          </p:cNvSpPr>
          <p:nvPr/>
        </p:nvSpPr>
        <p:spPr bwMode="auto">
          <a:xfrm>
            <a:off x="611565" y="6043477"/>
            <a:ext cx="79994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ea typeface="Microsoft YaHei" pitchFamily="34" charset="-122"/>
              </a:rPr>
              <a:t>F</a:t>
            </a:r>
            <a:r>
              <a:rPr lang="en-GB" altLang="en-US" sz="2400" dirty="0" smtClean="0">
                <a:solidFill>
                  <a:srgbClr val="000000"/>
                </a:solidFill>
                <a:ea typeface="Microsoft YaHei" pitchFamily="34" charset="-122"/>
              </a:rPr>
              <a:t>eatures related to the meandering tropopause and jet stream        </a:t>
            </a:r>
            <a:r>
              <a:rPr lang="en-GB" altLang="en-US" sz="2000" dirty="0" smtClean="0">
                <a:solidFill>
                  <a:srgbClr val="000000"/>
                </a:solidFill>
                <a:ea typeface="Microsoft YaHei" pitchFamily="34" charset="-122"/>
              </a:rPr>
              <a:t>(orange is stratospheric air; cyan marks upper tropospheric PV anomalies). </a:t>
            </a:r>
            <a:endParaRPr lang="en-GB" altLang="en-US" sz="20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88684"/>
            <a:ext cx="8287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i="1" dirty="0">
                <a:solidFill>
                  <a:srgbClr val="000000"/>
                </a:solidFill>
                <a:latin typeface="Times New Roman"/>
                <a:ea typeface="+mn-ea"/>
              </a:rPr>
              <a:t>Overarching scientific aim of </a:t>
            </a:r>
            <a:r>
              <a:rPr lang="en-GB" altLang="en-US" b="1" i="1" dirty="0" smtClean="0">
                <a:solidFill>
                  <a:srgbClr val="000000"/>
                </a:solidFill>
                <a:latin typeface="Times New Roman"/>
                <a:ea typeface="+mn-ea"/>
              </a:rPr>
              <a:t>NAWDEX</a:t>
            </a:r>
            <a:r>
              <a:rPr lang="en-GB" altLang="en-US" dirty="0" smtClean="0">
                <a:solidFill>
                  <a:srgbClr val="000000"/>
                </a:solidFill>
                <a:latin typeface="Times New Roman"/>
                <a:ea typeface="+mn-ea"/>
              </a:rPr>
              <a:t>:                                                          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/>
                <a:ea typeface="+mn-ea"/>
              </a:rPr>
              <a:t>to </a:t>
            </a:r>
            <a:r>
              <a:rPr lang="en-GB" altLang="en-US" sz="2000" dirty="0">
                <a:solidFill>
                  <a:srgbClr val="000000"/>
                </a:solidFill>
                <a:latin typeface="Times New Roman"/>
                <a:ea typeface="+mn-ea"/>
              </a:rPr>
              <a:t>quantify the effects of </a:t>
            </a:r>
            <a:r>
              <a:rPr lang="en-GB" altLang="en-US" sz="2000" dirty="0" err="1">
                <a:solidFill>
                  <a:srgbClr val="000000"/>
                </a:solidFill>
                <a:latin typeface="Times New Roman"/>
                <a:ea typeface="+mn-ea"/>
              </a:rPr>
              <a:t>diabatic</a:t>
            </a:r>
            <a:r>
              <a:rPr lang="en-GB" altLang="en-US" sz="2000" dirty="0">
                <a:solidFill>
                  <a:srgbClr val="000000"/>
                </a:solidFill>
                <a:latin typeface="Times New Roman"/>
                <a:ea typeface="+mn-ea"/>
              </a:rPr>
              <a:t> processes on disturbances to the jet stream near North </a:t>
            </a:r>
            <a:r>
              <a:rPr lang="en-GB" altLang="en-US" sz="2000" dirty="0" smtClean="0">
                <a:solidFill>
                  <a:srgbClr val="000000"/>
                </a:solidFill>
                <a:latin typeface="Times New Roman"/>
                <a:ea typeface="+mn-ea"/>
              </a:rPr>
              <a:t>America, </a:t>
            </a:r>
            <a:r>
              <a:rPr lang="en-GB" altLang="en-US" sz="2000" dirty="0">
                <a:solidFill>
                  <a:srgbClr val="000000"/>
                </a:solidFill>
                <a:latin typeface="Times New Roman"/>
                <a:ea typeface="+mn-ea"/>
              </a:rPr>
              <a:t>their influence on downstream propagation across the North Atlantic, and consequences for high-impact weather in Europe.</a:t>
            </a:r>
          </a:p>
        </p:txBody>
      </p:sp>
    </p:spTree>
    <p:extLst>
      <p:ext uri="{BB962C8B-B14F-4D97-AF65-F5344CB8AC3E}">
        <p14:creationId xmlns:p14="http://schemas.microsoft.com/office/powerpoint/2010/main" val="4583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124138" y="201339"/>
            <a:ext cx="4251539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GB" sz="2100" dirty="0"/>
              <a:t>RF04: </a:t>
            </a:r>
            <a:r>
              <a:rPr lang="en-GB" sz="2100" dirty="0" smtClean="0"/>
              <a:t>23/9/16 (</a:t>
            </a:r>
            <a:r>
              <a:rPr lang="en-GB" sz="2100" b="1" dirty="0" smtClean="0"/>
              <a:t>DLR wind </a:t>
            </a:r>
            <a:r>
              <a:rPr lang="en-GB" sz="2100" b="1" dirty="0" err="1" smtClean="0"/>
              <a:t>lidar</a:t>
            </a:r>
            <a:r>
              <a:rPr lang="en-GB" sz="2100" dirty="0" smtClean="0"/>
              <a:t>)</a:t>
            </a:r>
          </a:p>
          <a:p>
            <a:pPr fontAlgn="auto"/>
            <a:r>
              <a:rPr lang="en-GB" sz="2100" b="1" dirty="0" smtClean="0"/>
              <a:t>analysis - </a:t>
            </a:r>
            <a:r>
              <a:rPr lang="en-GB" sz="2100" b="1" dirty="0" err="1"/>
              <a:t>o</a:t>
            </a:r>
            <a:r>
              <a:rPr lang="en-GB" sz="2100" b="1" dirty="0" err="1" smtClean="0"/>
              <a:t>bs</a:t>
            </a:r>
            <a:r>
              <a:rPr lang="en-GB" sz="2100" b="1" dirty="0" smtClean="0"/>
              <a:t>  </a:t>
            </a:r>
            <a:r>
              <a:rPr lang="en-GB" sz="2100" dirty="0" smtClean="0"/>
              <a:t>wind speed   </a:t>
            </a:r>
            <a:endParaRPr lang="en-GB" sz="2100" dirty="0"/>
          </a:p>
        </p:txBody>
      </p:sp>
      <p:pic>
        <p:nvPicPr>
          <p:cNvPr id="12" name="Picture 2" descr="S:\eps2png\NAWDEX_20160923_RF04_all_crosssec_ds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2" t="68097" r="36795"/>
          <a:stretch/>
        </p:blipFill>
        <p:spPr bwMode="auto">
          <a:xfrm>
            <a:off x="444383" y="1007482"/>
            <a:ext cx="3931294" cy="58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:\eps2png\NAWDEX_20160923_RF04_all_dso_com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96" y="786213"/>
            <a:ext cx="4666004" cy="56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1102" y="777677"/>
            <a:ext cx="1027845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GB" sz="1200" dirty="0" smtClean="0"/>
              <a:t>dropsondes 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36268" y="774373"/>
            <a:ext cx="766557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GB" sz="1200" dirty="0" smtClean="0"/>
              <a:t>ECMWF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795834" y="774371"/>
            <a:ext cx="855169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GB" sz="1200" dirty="0" smtClean="0"/>
              <a:t>difference</a:t>
            </a:r>
            <a:endParaRPr lang="en-GB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-1" y="2127910"/>
            <a:ext cx="9144002" cy="425865"/>
            <a:chOff x="-1" y="2127901"/>
            <a:chExt cx="9144002" cy="42586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2127901"/>
              <a:ext cx="9144001" cy="85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1" y="2545220"/>
              <a:ext cx="9144001" cy="85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251520" y="1412776"/>
            <a:ext cx="36004" cy="468052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980728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/>
                <a:ea typeface="+mn-ea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20133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+mn-ea"/>
              </a:rPr>
              <a:t>Systematic error identified</a:t>
            </a:r>
            <a:endParaRPr lang="en-GB" b="1" dirty="0">
              <a:solidFill>
                <a:srgbClr val="C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58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44624"/>
            <a:ext cx="8100391" cy="1143000"/>
          </a:xfrm>
        </p:spPr>
        <p:txBody>
          <a:bodyPr>
            <a:normAutofit fontScale="90000"/>
          </a:bodyPr>
          <a:lstStyle/>
          <a:p>
            <a:r>
              <a:rPr lang="en-GB" sz="3900" dirty="0" smtClean="0">
                <a:solidFill>
                  <a:srgbClr val="FF0000"/>
                </a:solidFill>
                <a:effectLst/>
              </a:rPr>
              <a:t>Challenge </a:t>
            </a:r>
            <a:r>
              <a:rPr lang="en-GB" sz="3900" dirty="0">
                <a:solidFill>
                  <a:srgbClr val="FF0000"/>
                </a:solidFill>
                <a:effectLst/>
              </a:rPr>
              <a:t>5</a:t>
            </a:r>
            <a:r>
              <a:rPr lang="en-GB" sz="3900" dirty="0" smtClean="0">
                <a:solidFill>
                  <a:srgbClr val="FF0000"/>
                </a:solidFill>
                <a:effectLst/>
              </a:rPr>
              <a:t>: </a:t>
            </a:r>
            <a:r>
              <a:rPr lang="en-GB" sz="3900" dirty="0" err="1" smtClean="0">
                <a:solidFill>
                  <a:srgbClr val="FF0000"/>
                </a:solidFill>
                <a:effectLst/>
              </a:rPr>
              <a:t>Spatio</a:t>
            </a:r>
            <a:r>
              <a:rPr lang="en-GB" sz="3900" dirty="0" smtClean="0">
                <a:solidFill>
                  <a:srgbClr val="FF0000"/>
                </a:solidFill>
                <a:effectLst/>
              </a:rPr>
              <a:t>-temporal post-processing for ensemble applications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48" y="1187624"/>
            <a:ext cx="8284840" cy="567037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Recalibration of ensembles is typically needed before use in applications for reliable forecasts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BUT, current techniques based on single sites, single variable</a:t>
            </a:r>
          </a:p>
          <a:p>
            <a:pPr marL="402336" lvl="1" indent="0">
              <a:buNone/>
            </a:pPr>
            <a:endParaRPr lang="en-GB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To preserve plausible “trajectories” of system, or scenarios, recalibration needs to preserve relationships between variables,  as well as spatial and temporal coherence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b="1" dirty="0" smtClean="0">
                <a:solidFill>
                  <a:schemeClr val="accent3">
                    <a:lumMod val="75000"/>
                  </a:schemeClr>
                </a:solidFill>
              </a:rPr>
              <a:t>Planned activities</a:t>
            </a:r>
          </a:p>
          <a:p>
            <a:pPr lvl="1"/>
            <a:r>
              <a:rPr lang="en-GB" sz="2000" dirty="0" smtClean="0"/>
              <a:t>Post-processing challenges based on imperfect functions representing typical transformations from predicted variables to application-relevant metrics. E.g., concept of a “hypothetical user”.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Added value of high resolution ensembles for HIW and impacts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3235136" y="3933056"/>
            <a:ext cx="702078" cy="21602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6293" y="836716"/>
            <a:ext cx="50577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reconstructs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/ </a:t>
            </a: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preserves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scenarios</a:t>
            </a:r>
            <a:endParaRPr lang="de-DE" sz="1800" b="1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dependencies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„</a:t>
            </a: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forecast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errors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“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    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- in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space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/ time (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patterns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evolution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    -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between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variables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    </a:t>
            </a:r>
            <a:endParaRPr lang="de-DE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relevant </a:t>
            </a: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if</a:t>
            </a: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impact</a:t>
            </a: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involves</a:t>
            </a: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    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-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aggregations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, derivatives,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combinations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      (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see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references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in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blue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box)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if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/>
                <a:ea typeface="+mn-ea"/>
              </a:rPr>
              <a:t>omitted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, </a:t>
            </a: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risk</a:t>
            </a: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of</a:t>
            </a: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misinterpretation</a:t>
            </a: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latin typeface="Arial"/>
                <a:ea typeface="+mn-ea"/>
              </a:rPr>
              <a:t>     -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aggregation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of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quantiles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latin typeface="Arial"/>
                <a:ea typeface="+mn-ea"/>
              </a:rPr>
              <a:t>etc</a:t>
            </a:r>
            <a:endParaRPr lang="de-DE" sz="18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4" name="Picture 2" descr="G:\theppelm\plots\raw_eps\talk_pt\Ex_ECCkECC_d4s2_dark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8" t="4328" r="32441"/>
          <a:stretch/>
        </p:blipFill>
        <p:spPr bwMode="auto">
          <a:xfrm>
            <a:off x="5364088" y="948804"/>
            <a:ext cx="3528391" cy="26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heppelm\plots\raw_eps\talk_pt\Ex_ECCkECC_d4s2_dark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0"/>
          <a:stretch/>
        </p:blipFill>
        <p:spPr bwMode="auto">
          <a:xfrm>
            <a:off x="5364088" y="2934236"/>
            <a:ext cx="3528391" cy="27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660232" y="5734997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Figures adapted from: </a:t>
            </a:r>
            <a:r>
              <a:rPr lang="de-DE" sz="1800" i="1" dirty="0" smtClean="0">
                <a:solidFill>
                  <a:srgbClr val="000000"/>
                </a:solidFill>
                <a:latin typeface="Arial"/>
                <a:ea typeface="+mn-ea"/>
              </a:rPr>
              <a:t>Bouallègue etal </a:t>
            </a:r>
            <a:r>
              <a:rPr lang="de-DE" sz="1800" i="1" dirty="0">
                <a:solidFill>
                  <a:srgbClr val="000000"/>
                </a:solidFill>
                <a:latin typeface="Arial"/>
                <a:ea typeface="+mn-ea"/>
              </a:rPr>
              <a:t>(2016)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70332" y="1052736"/>
            <a:ext cx="132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Example</a:t>
            </a: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 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42340" y="3212976"/>
            <a:ext cx="132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b="1" dirty="0" err="1">
                <a:solidFill>
                  <a:srgbClr val="000000"/>
                </a:solidFill>
                <a:latin typeface="Arial"/>
                <a:ea typeface="+mn-ea"/>
              </a:rPr>
              <a:t>Example</a:t>
            </a:r>
            <a:r>
              <a:rPr lang="de-DE" sz="1800" b="1" dirty="0">
                <a:solidFill>
                  <a:srgbClr val="000000"/>
                </a:solidFill>
                <a:latin typeface="Arial"/>
                <a:ea typeface="+mn-ea"/>
              </a:rPr>
              <a:t> 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1" y="5797713"/>
            <a:ext cx="640871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Bessa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et al. (2017): „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Towards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improved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Understanding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of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the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Applicability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of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Uncertainty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Forecasts in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the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Electric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 Power </a:t>
            </a:r>
            <a:r>
              <a:rPr lang="de-DE" sz="1200" dirty="0" err="1">
                <a:solidFill>
                  <a:srgbClr val="000000"/>
                </a:solidFill>
                <a:latin typeface="Arial"/>
                <a:ea typeface="+mn-ea"/>
              </a:rPr>
              <a:t>Industry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“, </a:t>
            </a:r>
            <a:r>
              <a:rPr lang="de-DE" sz="1200" i="1" dirty="0" err="1">
                <a:solidFill>
                  <a:srgbClr val="000000"/>
                </a:solidFill>
                <a:latin typeface="Arial"/>
                <a:ea typeface="+mn-ea"/>
              </a:rPr>
              <a:t>Energies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„What is important when forming a probabilistic forecast of severe and/or high impact weather for an end user</a:t>
            </a:r>
            <a:r>
              <a:rPr lang="de-DE" sz="1200" dirty="0" smtClean="0">
                <a:solidFill>
                  <a:srgbClr val="000000"/>
                </a:solidFill>
                <a:latin typeface="Arial"/>
                <a:ea typeface="+mn-ea"/>
              </a:rPr>
              <a:t>?“, Isla </a:t>
            </a:r>
            <a:r>
              <a:rPr lang="de-DE" sz="1200" dirty="0">
                <a:solidFill>
                  <a:srgbClr val="000000"/>
                </a:solidFill>
                <a:latin typeface="Arial"/>
                <a:ea typeface="+mn-ea"/>
              </a:rPr>
              <a:t>Finney</a:t>
            </a:r>
            <a:r>
              <a:rPr lang="de-DE" sz="1200" dirty="0" smtClean="0">
                <a:solidFill>
                  <a:srgbClr val="000000"/>
                </a:solidFill>
                <a:latin typeface="Arial"/>
                <a:ea typeface="+mn-ea"/>
              </a:rPr>
              <a:t>,</a:t>
            </a:r>
            <a:endParaRPr lang="de-DE" sz="1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097D4D-A0F4-4DE0-BA06-941C7ED10D30}"/>
              </a:ext>
            </a:extLst>
          </p:cNvPr>
          <p:cNvSpPr txBox="1"/>
          <p:nvPr/>
        </p:nvSpPr>
        <p:spPr>
          <a:xfrm>
            <a:off x="167838" y="253910"/>
            <a:ext cx="649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latin typeface="Arial"/>
                <a:ea typeface="+mn-ea"/>
              </a:rPr>
              <a:t>“Multivariate” Postprocessing</a:t>
            </a:r>
          </a:p>
        </p:txBody>
      </p:sp>
    </p:spTree>
    <p:extLst>
      <p:ext uri="{BB962C8B-B14F-4D97-AF65-F5344CB8AC3E}">
        <p14:creationId xmlns:p14="http://schemas.microsoft.com/office/powerpoint/2010/main" val="3794289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Ways to engage with PDEF activities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498080" cy="4824536"/>
          </a:xfrm>
        </p:spPr>
        <p:txBody>
          <a:bodyPr>
            <a:normAutofit fontScale="92500" lnSpcReduction="10000"/>
          </a:bodyPr>
          <a:lstStyle/>
          <a:p>
            <a:pPr marL="425196" lvl="1" indent="-342900">
              <a:spcBef>
                <a:spcPts val="600"/>
              </a:spcBef>
              <a:buSzPct val="80000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High resolution simulations and contribution to coarse-graining experiments (design of stochastic parametrization)</a:t>
            </a:r>
          </a:p>
          <a:p>
            <a:pPr marL="425196" lvl="1" indent="-342900">
              <a:spcBef>
                <a:spcPts val="600"/>
              </a:spcBef>
              <a:buSzPct val="80000"/>
            </a:pP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425196" lvl="1" indent="-342900">
              <a:spcBef>
                <a:spcPts val="600"/>
              </a:spcBef>
              <a:buSzPct val="80000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S2S stochastic versus non-stochastic forecast comparison</a:t>
            </a:r>
          </a:p>
          <a:p>
            <a:pPr marL="425196" lvl="1" indent="-342900">
              <a:spcBef>
                <a:spcPts val="600"/>
              </a:spcBef>
              <a:buSzPct val="80000"/>
            </a:pP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425196" lvl="1" indent="-342900">
              <a:spcBef>
                <a:spcPts val="600"/>
              </a:spcBef>
              <a:buSzPct val="80000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NAWDEX-AMIP: simulations of NAWDEX period for model comparison in period of unprecedented data coverage</a:t>
            </a:r>
          </a:p>
          <a:p>
            <a:pPr marL="425196" lvl="1" indent="-342900">
              <a:spcBef>
                <a:spcPts val="600"/>
              </a:spcBef>
              <a:buSzPct val="80000"/>
            </a:pP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425196" lvl="1" indent="-342900">
              <a:spcBef>
                <a:spcPts val="600"/>
              </a:spcBef>
              <a:buSzPct val="80000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Possible Arctic cyclone field experiment in summer 2020</a:t>
            </a:r>
          </a:p>
          <a:p>
            <a:pPr marL="425196" lvl="1" indent="-342900">
              <a:spcBef>
                <a:spcPts val="600"/>
              </a:spcBef>
              <a:buSzPct val="80000"/>
            </a:pPr>
            <a:endParaRPr lang="en-US" sz="2200" dirty="0" smtClean="0">
              <a:solidFill>
                <a:srgbClr val="000000"/>
              </a:solidFill>
              <a:latin typeface="Calibri"/>
            </a:endParaRPr>
          </a:p>
          <a:p>
            <a:pPr marL="425196" lvl="1" indent="-342900">
              <a:spcBef>
                <a:spcPts val="600"/>
              </a:spcBef>
              <a:buSzPct val="80000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Use TIGGE and S2S ensemble forecast databases in research (and operations)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425196" lvl="1" indent="-342900">
              <a:spcBef>
                <a:spcPts val="600"/>
              </a:spcBef>
              <a:buSzPct val="80000"/>
            </a:pP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425196" lvl="1" indent="-342900">
              <a:spcBef>
                <a:spcPts val="600"/>
              </a:spcBef>
              <a:buSzPct val="80000"/>
            </a:pP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Register for TIGGE-S2S workshop at ECMWF</a:t>
            </a: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539496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539496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 marL="539496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0B9B9-ACA1-4DEB-A952-01C8D341E26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5FDA59-DE06-48B3-BB8B-D734178CCBCC}"/>
              </a:ext>
            </a:extLst>
          </p:cNvPr>
          <p:cNvSpPr txBox="1"/>
          <p:nvPr/>
        </p:nvSpPr>
        <p:spPr>
          <a:xfrm>
            <a:off x="3041374" y="1072058"/>
            <a:ext cx="610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/>
                <a:ea typeface="+mn-ea"/>
              </a:rPr>
              <a:t>Workshop on Predictability, dynamics and applications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/>
                <a:ea typeface="+mn-ea"/>
              </a:rPr>
              <a:t> research using the TIGGE and S2S ensembles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09DB33-D35F-4C97-A10B-5C58AF0855A5}"/>
              </a:ext>
            </a:extLst>
          </p:cNvPr>
          <p:cNvSpPr txBox="1"/>
          <p:nvPr/>
        </p:nvSpPr>
        <p:spPr>
          <a:xfrm>
            <a:off x="4419059" y="1846538"/>
            <a:ext cx="43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black"/>
                </a:solidFill>
                <a:latin typeface="Calibri"/>
                <a:ea typeface="+mn-ea"/>
              </a:rPr>
              <a:t>ECMWF,  Reading,  2-5 April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CDB624-D531-4CED-85C1-8B9CFFE5A64C}"/>
              </a:ext>
            </a:extLst>
          </p:cNvPr>
          <p:cNvSpPr txBox="1"/>
          <p:nvPr/>
        </p:nvSpPr>
        <p:spPr>
          <a:xfrm>
            <a:off x="3593866" y="4955692"/>
            <a:ext cx="530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i="1" dirty="0">
                <a:solidFill>
                  <a:prstClr val="black"/>
                </a:solidFill>
                <a:latin typeface="Calibri"/>
                <a:ea typeface="+mn-ea"/>
              </a:rPr>
              <a:t>Registration and abstract submission close on 30 Nov.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BAAE68-71EF-4D90-AA54-E7934C727585}"/>
              </a:ext>
            </a:extLst>
          </p:cNvPr>
          <p:cNvSpPr txBox="1"/>
          <p:nvPr/>
        </p:nvSpPr>
        <p:spPr>
          <a:xfrm>
            <a:off x="3376963" y="2418041"/>
            <a:ext cx="5523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</a:rPr>
              <a:t>To bring together the users and data providers of the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</a:rPr>
              <a:t>TIGGE and S2S databases around the following themes: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14313" indent="-21431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</a:rPr>
              <a:t>    </a:t>
            </a:r>
            <a:r>
              <a:rPr lang="en-GB" sz="1800" i="1" dirty="0">
                <a:solidFill>
                  <a:prstClr val="black"/>
                </a:solidFill>
                <a:latin typeface="Calibri"/>
                <a:ea typeface="+mn-ea"/>
              </a:rPr>
              <a:t>Database technical development</a:t>
            </a:r>
          </a:p>
          <a:p>
            <a:pPr marL="214313" indent="-21431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i="1" dirty="0">
                <a:solidFill>
                  <a:prstClr val="black"/>
                </a:solidFill>
                <a:latin typeface="Calibri"/>
                <a:ea typeface="+mn-ea"/>
              </a:rPr>
              <a:t>    Predictability and Dynamics</a:t>
            </a:r>
          </a:p>
          <a:p>
            <a:pPr marL="214313" indent="-21431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i="1" dirty="0">
                <a:solidFill>
                  <a:prstClr val="black"/>
                </a:solidFill>
                <a:latin typeface="Calibri"/>
                <a:ea typeface="+mn-ea"/>
              </a:rPr>
              <a:t>    Prediction and Verification</a:t>
            </a:r>
          </a:p>
          <a:p>
            <a:pPr marL="214313" indent="-21431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i="1" dirty="0">
                <a:solidFill>
                  <a:prstClr val="black"/>
                </a:solidFill>
                <a:latin typeface="Calibri"/>
                <a:ea typeface="+mn-ea"/>
              </a:rPr>
              <a:t>    Multi-Model approaches to prediction</a:t>
            </a:r>
          </a:p>
          <a:p>
            <a:pPr marL="214313" indent="-21431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800" i="1" dirty="0">
                <a:solidFill>
                  <a:prstClr val="black"/>
                </a:solidFill>
                <a:latin typeface="Calibri"/>
                <a:ea typeface="+mn-ea"/>
              </a:rPr>
              <a:t>    Application Studies</a:t>
            </a:r>
          </a:p>
          <a:p>
            <a:pPr marL="214313" indent="-214313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800" i="1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C50D81-249A-486E-B948-FDBF60E3F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6" y="750220"/>
            <a:ext cx="2824843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21A1A1-E7D7-4D88-9DE6-B7E4D94AC78C}"/>
              </a:ext>
            </a:extLst>
          </p:cNvPr>
          <p:cNvSpPr txBox="1"/>
          <p:nvPr/>
        </p:nvSpPr>
        <p:spPr>
          <a:xfrm>
            <a:off x="683568" y="5919741"/>
            <a:ext cx="8111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>
                <a:solidFill>
                  <a:prstClr val="black"/>
                </a:solidFill>
                <a:latin typeface="Calibri"/>
                <a:ea typeface="+mn-ea"/>
              </a:rPr>
              <a:t>https://www.ecmwf.int/en/learning/workshops/workshop-predictability-dynamics-and-applications-research-using-tigge-and-s2s-ensembles</a:t>
            </a:r>
          </a:p>
        </p:txBody>
      </p:sp>
      <p:pic>
        <p:nvPicPr>
          <p:cNvPr id="12" name="Picture 2" descr="S2S_logo">
            <a:hlinkClick r:id="rId3"/>
            <a:extLst>
              <a:ext uri="{FF2B5EF4-FFF2-40B4-BE49-F238E27FC236}">
                <a16:creationId xmlns="" xmlns:a16="http://schemas.microsoft.com/office/drawing/2014/main" id="{D84DD0E2-1E7C-47F2-B8D9-358DB8CB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47" y="67263"/>
            <a:ext cx="1345816" cy="5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8F8BDD-ED25-4956-ACEF-6A948F55B4E8}"/>
              </a:ext>
            </a:extLst>
          </p:cNvPr>
          <p:cNvSpPr txBox="1"/>
          <p:nvPr/>
        </p:nvSpPr>
        <p:spPr>
          <a:xfrm>
            <a:off x="3957850" y="112912"/>
            <a:ext cx="471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</a:rPr>
              <a:t>TIGGE-S2S Workshop – April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AF7EFD-783B-2E4B-AE74-A86CB31AF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04" y="-238029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1844824"/>
            <a:ext cx="7498080" cy="1143000"/>
          </a:xfrm>
        </p:spPr>
        <p:txBody>
          <a:bodyPr/>
          <a:lstStyle/>
          <a:p>
            <a:r>
              <a:rPr kumimoji="1" lang="en-US" altLang="ja-JP" dirty="0" smtClean="0"/>
              <a:t>Thank you for your attention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0B9B9-ACA1-4DEB-A952-01C8D341E26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ea typeface="ＭＳ Ｐゴシック" pitchFamily="34" charset="-128"/>
              </a:rPr>
              <a:t>Contents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ea typeface="ＭＳ Ｐゴシック" pitchFamily="34" charset="-128"/>
                <a:cs typeface="ＭＳ Ｐゴシック" pitchFamily="34" charset="-128"/>
              </a:rPr>
              <a:t>Current membership of the PDEF  WG</a:t>
            </a:r>
          </a:p>
          <a:p>
            <a:endParaRPr lang="en-GB" sz="28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GB" sz="2800" dirty="0" smtClean="0">
                <a:ea typeface="ＭＳ Ｐゴシック" pitchFamily="34" charset="-128"/>
                <a:cs typeface="ＭＳ Ｐゴシック" pitchFamily="34" charset="-128"/>
              </a:rPr>
              <a:t>Remit of PDEF</a:t>
            </a:r>
            <a:r>
              <a:rPr lang="en-GB" sz="2800" dirty="0"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en-GB" sz="2800" dirty="0" smtClean="0">
                <a:ea typeface="ＭＳ Ｐゴシック" pitchFamily="34" charset="-128"/>
                <a:cs typeface="ＭＳ Ｐゴシック" pitchFamily="34" charset="-128"/>
              </a:rPr>
              <a:t>and its 5 challenge topics</a:t>
            </a:r>
          </a:p>
          <a:p>
            <a:pPr marL="82296" indent="0">
              <a:buNone/>
            </a:pPr>
            <a:endParaRPr lang="en-GB" sz="2800" dirty="0" smtClean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GB" sz="2800" dirty="0" smtClean="0">
                <a:ea typeface="ＭＳ Ｐゴシック" pitchFamily="34" charset="-128"/>
                <a:cs typeface="ＭＳ Ｐゴシック" pitchFamily="34" charset="-128"/>
              </a:rPr>
              <a:t>Summary of key future activities </a:t>
            </a:r>
            <a:endParaRPr lang="en-GB" sz="2800" dirty="0" smtClean="0">
              <a:solidFill>
                <a:schemeClr val="accent5">
                  <a:lumMod val="50000"/>
                </a:schemeClr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82296" indent="0">
              <a:buNone/>
            </a:pPr>
            <a:endParaRPr lang="en-GB" sz="3200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0B9B9-ACA1-4DEB-A952-01C8D341E268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-18256"/>
            <a:ext cx="7498080" cy="1143000"/>
          </a:xfrm>
        </p:spPr>
        <p:txBody>
          <a:bodyPr/>
          <a:lstStyle/>
          <a:p>
            <a:r>
              <a:rPr lang="en-GB" dirty="0" smtClean="0"/>
              <a:t>PDEF members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448" y="965448"/>
            <a:ext cx="79248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b="1" dirty="0" smtClean="0"/>
              <a:t>Co-chairs</a:t>
            </a:r>
          </a:p>
          <a:p>
            <a:pPr lvl="1"/>
            <a:r>
              <a:rPr lang="en-US" sz="1600" dirty="0" smtClean="0"/>
              <a:t>Craig Bishop – University of Melbourne,  Australia </a:t>
            </a:r>
            <a:endParaRPr lang="en-GB" sz="1600" dirty="0" smtClean="0"/>
          </a:p>
          <a:p>
            <a:pPr lvl="1"/>
            <a:r>
              <a:rPr lang="en-US" sz="1600" dirty="0"/>
              <a:t>John Methven – </a:t>
            </a:r>
            <a:r>
              <a:rPr lang="en-US" sz="1600" dirty="0" smtClean="0"/>
              <a:t>University of </a:t>
            </a:r>
            <a:r>
              <a:rPr lang="en-US" sz="1600" dirty="0"/>
              <a:t>Reading, </a:t>
            </a:r>
            <a:r>
              <a:rPr lang="en-US" sz="1600" dirty="0" smtClean="0"/>
              <a:t>UK</a:t>
            </a:r>
            <a:r>
              <a:rPr lang="en-GB" sz="1600" dirty="0" smtClean="0"/>
              <a:t> </a:t>
            </a:r>
          </a:p>
          <a:p>
            <a:pPr>
              <a:buNone/>
            </a:pPr>
            <a:r>
              <a:rPr lang="en-GB" sz="1800" b="1" dirty="0" smtClean="0"/>
              <a:t>Members</a:t>
            </a:r>
          </a:p>
          <a:p>
            <a:pPr lvl="1"/>
            <a:r>
              <a:rPr lang="en-US" sz="1600" dirty="0"/>
              <a:t>Munehiko Yamaguchi – JMA/MRI, Japan</a:t>
            </a:r>
            <a:endParaRPr lang="en-GB" sz="1600" dirty="0"/>
          </a:p>
          <a:p>
            <a:pPr lvl="1"/>
            <a:r>
              <a:rPr lang="en-US" sz="1600" dirty="0" smtClean="0"/>
              <a:t>Oscar Alves – CAWCR,  Australia</a:t>
            </a:r>
            <a:endParaRPr lang="en-GB" sz="1600" dirty="0" smtClean="0"/>
          </a:p>
          <a:p>
            <a:pPr lvl="1"/>
            <a:r>
              <a:rPr lang="en-US" sz="1600" dirty="0" smtClean="0"/>
              <a:t>Judith Berner – NCAR, USA</a:t>
            </a:r>
            <a:endParaRPr lang="en-GB" sz="1600" dirty="0" smtClean="0"/>
          </a:p>
          <a:p>
            <a:pPr lvl="1"/>
            <a:r>
              <a:rPr lang="en-US" sz="1600" dirty="0" smtClean="0"/>
              <a:t>Zhiyong Meng – University of Peking, China </a:t>
            </a:r>
            <a:endParaRPr lang="en-GB" sz="1600" dirty="0" smtClean="0"/>
          </a:p>
          <a:p>
            <a:pPr lvl="1"/>
            <a:r>
              <a:rPr lang="en-US" sz="1600" dirty="0" smtClean="0"/>
              <a:t>Mark Rodwell – ECMWF</a:t>
            </a:r>
            <a:endParaRPr lang="en-GB" sz="1600" dirty="0" smtClean="0"/>
          </a:p>
          <a:p>
            <a:pPr lvl="1"/>
            <a:r>
              <a:rPr lang="en-US" sz="1600" dirty="0" smtClean="0"/>
              <a:t>Olivia Romppainen-Martius – University of Bern, Switzerland </a:t>
            </a:r>
            <a:endParaRPr lang="en-GB" sz="1600" dirty="0" smtClean="0"/>
          </a:p>
          <a:p>
            <a:pPr lvl="1"/>
            <a:r>
              <a:rPr lang="en-US" sz="1600" dirty="0" smtClean="0"/>
              <a:t>Susanne Theis – DWD, Germany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Mio Matsueda – University of Tsukuba, Japan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TIGGE panel chair: Manuel Fuentes – ECMWF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0B9B9-ACA1-4DEB-A952-01C8D341E26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8370" y="5621069"/>
            <a:ext cx="758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>
                <a:cs typeface="ＭＳ Ｐゴシック" pitchFamily="34" charset="-128"/>
              </a:rPr>
              <a:t>Stemming from THORPEX, PDEF provides expertise in the key areas of predictability, dynamics and ensembles. </a:t>
            </a:r>
          </a:p>
        </p:txBody>
      </p:sp>
    </p:spTree>
    <p:extLst>
      <p:ext uri="{BB962C8B-B14F-4D97-AF65-F5344CB8AC3E}">
        <p14:creationId xmlns:p14="http://schemas.microsoft.com/office/powerpoint/2010/main" val="36325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424" y="274638"/>
            <a:ext cx="7498080" cy="1143000"/>
          </a:xfrm>
        </p:spPr>
        <p:txBody>
          <a:bodyPr/>
          <a:lstStyle/>
          <a:p>
            <a:r>
              <a:rPr lang="en-GB" dirty="0" smtClean="0"/>
              <a:t>Five PDEF Challenge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56" y="1613520"/>
            <a:ext cx="7924800" cy="5127848"/>
          </a:xfrm>
        </p:spPr>
        <p:txBody>
          <a:bodyPr>
            <a:normAutofit lnSpcReduction="10000"/>
          </a:bodyPr>
          <a:lstStyle/>
          <a:p>
            <a:pPr marL="859536" lvl="1" indent="-457200">
              <a:buFont typeface="+mj-lt"/>
              <a:buAutoNum type="arabicPeriod"/>
            </a:pPr>
            <a:r>
              <a:rPr lang="en-GB" sz="2200" dirty="0"/>
              <a:t>Construction of ensemble initial conditions </a:t>
            </a:r>
            <a:r>
              <a:rPr lang="en-GB" sz="2200" dirty="0" smtClean="0"/>
              <a:t>                            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Craig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Bishop, Mio Matsueda)</a:t>
            </a:r>
          </a:p>
          <a:p>
            <a:pPr marL="859536" lvl="1" indent="-457200">
              <a:buFont typeface="+mj-lt"/>
              <a:buAutoNum type="arabicPeriod"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859536" lvl="1" indent="-457200">
              <a:buFont typeface="+mj-lt"/>
              <a:buAutoNum type="arabicPeriod"/>
            </a:pPr>
            <a:r>
              <a:rPr lang="en-GB" sz="2200" dirty="0" smtClean="0"/>
              <a:t>Stochastic representation of the effect unresolved processes in models and model error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(Judith Berner,  Mark Rodwell)</a:t>
            </a:r>
          </a:p>
          <a:p>
            <a:pPr marL="859536" lvl="1" indent="-457200">
              <a:buFont typeface="+mj-lt"/>
              <a:buAutoNum type="arabicPeriod"/>
            </a:pPr>
            <a:endParaRPr lang="en-GB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59536" lvl="1" indent="-457200">
              <a:buFont typeface="+mj-lt"/>
              <a:buAutoNum type="arabicPeriod"/>
            </a:pPr>
            <a:r>
              <a:rPr lang="en-GB" sz="2200" dirty="0"/>
              <a:t>Coupled </a:t>
            </a:r>
            <a:r>
              <a:rPr lang="en-GB" sz="2200" dirty="0" smtClean="0"/>
              <a:t>modelling &amp; assimilation                                       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Oscar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Alves, Zhiyong Meng)</a:t>
            </a:r>
          </a:p>
          <a:p>
            <a:pPr marL="859536" lvl="1" indent="-457200">
              <a:buFont typeface="+mj-lt"/>
              <a:buAutoNum type="arabicPeriod"/>
            </a:pPr>
            <a:endParaRPr lang="en-GB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59536" lvl="1" indent="-457200">
              <a:buFont typeface="+mj-lt"/>
              <a:buAutoNum type="arabicPeriod"/>
            </a:pPr>
            <a:r>
              <a:rPr lang="en-GB" sz="2200" dirty="0" smtClean="0"/>
              <a:t>Role of </a:t>
            </a:r>
            <a:r>
              <a:rPr lang="en-GB" sz="2200" dirty="0" err="1" smtClean="0"/>
              <a:t>diabatic</a:t>
            </a:r>
            <a:r>
              <a:rPr lang="en-GB" sz="2200" dirty="0" smtClean="0"/>
              <a:t> processes in weather system dynamics      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(John Methven, Olivia Romppainen-Martius)</a:t>
            </a:r>
          </a:p>
          <a:p>
            <a:pPr marL="859536" lvl="1" indent="-457200">
              <a:buFont typeface="+mj-lt"/>
              <a:buAutoNum type="arabicPeriod"/>
            </a:pPr>
            <a:endParaRPr lang="en-GB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59536" lvl="1" indent="-457200">
              <a:buFont typeface="+mj-lt"/>
              <a:buAutoNum type="arabicPeriod"/>
            </a:pPr>
            <a:r>
              <a:rPr lang="en-GB" sz="2200" dirty="0" err="1" smtClean="0"/>
              <a:t>Spatio</a:t>
            </a:r>
            <a:r>
              <a:rPr lang="en-GB" sz="2200" dirty="0" smtClean="0"/>
              <a:t>-temporal post-processing for ensemble applications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(Munehiko </a:t>
            </a: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Yamaguchi, Susanne Theis)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0B9B9-ACA1-4DEB-A952-01C8D341E268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44624"/>
            <a:ext cx="8100391" cy="1143000"/>
          </a:xfrm>
        </p:spPr>
        <p:txBody>
          <a:bodyPr>
            <a:normAutofit/>
          </a:bodyPr>
          <a:lstStyle/>
          <a:p>
            <a:r>
              <a:rPr lang="en-GB" sz="3900" dirty="0" smtClean="0">
                <a:solidFill>
                  <a:srgbClr val="FF0000"/>
                </a:solidFill>
                <a:effectLst/>
              </a:rPr>
              <a:t>Challenge 1: Ensemble ICs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48" y="1187624"/>
            <a:ext cx="8284840" cy="5670376"/>
          </a:xfrm>
        </p:spPr>
        <p:txBody>
          <a:bodyPr>
            <a:normAutofit fontScale="92500"/>
          </a:bodyPr>
          <a:lstStyle/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TIGGE, its continuity and utilisation is a responsibility of PDEF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Challenges for ICs from inherently non-Gaussian variables and nonlinear observation operators in assimilation (e.g., wind speed, humidity)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Utilisation of high resolution observations for ensemble spread and reliable forecast – assimilation of cloudy satellite radiances and radar 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b="1" dirty="0" smtClean="0">
                <a:solidFill>
                  <a:schemeClr val="accent3">
                    <a:lumMod val="75000"/>
                  </a:schemeClr>
                </a:solidFill>
              </a:rPr>
              <a:t>Planned activities</a:t>
            </a:r>
          </a:p>
          <a:p>
            <a:pPr lvl="1"/>
            <a:r>
              <a:rPr lang="en-GB" sz="2200" dirty="0" smtClean="0"/>
              <a:t>TIGGE/S2S ensembles workshop, ECMWF,  2-5 April 2019</a:t>
            </a:r>
          </a:p>
          <a:p>
            <a:pPr lvl="2"/>
            <a:r>
              <a:rPr lang="en-GB" sz="1800" dirty="0" smtClean="0"/>
              <a:t>(registration open until 30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November 2018)</a:t>
            </a:r>
          </a:p>
          <a:p>
            <a:pPr lvl="1"/>
            <a:r>
              <a:rPr lang="en-GB" sz="2200" dirty="0" smtClean="0"/>
              <a:t>Plan to obtain commitment to extend TIGGE to end of 2023</a:t>
            </a:r>
          </a:p>
          <a:p>
            <a:pPr lvl="1"/>
            <a:endParaRPr lang="en-GB" sz="2200" dirty="0" smtClean="0"/>
          </a:p>
          <a:p>
            <a:pPr lvl="1"/>
            <a:r>
              <a:rPr lang="en-GB" sz="2200" dirty="0" smtClean="0"/>
              <a:t>DA Symposium, Kobe, January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2C319A5-667C-4A9A-A25E-2403678D0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25"/>
            <a:ext cx="3896879" cy="3891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9" y="116632"/>
            <a:ext cx="8329642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/>
              <a:t> </a:t>
            </a:r>
            <a:r>
              <a:rPr lang="en-US" altLang="zh-CN" sz="2700" b="1" dirty="0"/>
              <a:t>Assimilate Ch3 verify on Ch4 moisture radiance  </a:t>
            </a:r>
            <a:endParaRPr lang="zh-CN" altLang="en-US" sz="2700" b="1" dirty="0"/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3884219" y="1129157"/>
            <a:ext cx="5193403" cy="5226145"/>
            <a:chOff x="651742" y="1508854"/>
            <a:chExt cx="5433901" cy="41011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9" t="2404" r="5176" b="55048"/>
            <a:stretch/>
          </p:blipFill>
          <p:spPr>
            <a:xfrm>
              <a:off x="2610923" y="1819656"/>
              <a:ext cx="3474720" cy="161848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6" t="47676" r="28413" b="9776"/>
            <a:stretch/>
          </p:blipFill>
          <p:spPr>
            <a:xfrm>
              <a:off x="818699" y="1819656"/>
              <a:ext cx="1700784" cy="161848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8" t="2404" r="50000" b="55048"/>
            <a:stretch/>
          </p:blipFill>
          <p:spPr>
            <a:xfrm>
              <a:off x="2601779" y="3561717"/>
              <a:ext cx="1719072" cy="161848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4" t="47596" r="27564" b="9856"/>
            <a:stretch/>
          </p:blipFill>
          <p:spPr>
            <a:xfrm>
              <a:off x="818699" y="3561717"/>
              <a:ext cx="1700784" cy="161848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404" r="5288" b="55048"/>
            <a:stretch/>
          </p:blipFill>
          <p:spPr>
            <a:xfrm>
              <a:off x="4384859" y="3561717"/>
              <a:ext cx="1700784" cy="161848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7" t="91867" r="20267" b="1866"/>
            <a:stretch/>
          </p:blipFill>
          <p:spPr>
            <a:xfrm>
              <a:off x="1532202" y="5180205"/>
              <a:ext cx="4105656" cy="42976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651742" y="3536411"/>
              <a:ext cx="1392052" cy="31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00Z30</a:t>
              </a:r>
              <a:endPara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51742" y="1794276"/>
              <a:ext cx="1392052" cy="31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12Z29</a:t>
              </a:r>
              <a:endPara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55139" y="1508854"/>
              <a:ext cx="1118710" cy="28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OBS</a:t>
              </a:r>
              <a:endPara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922880" y="1508854"/>
              <a:ext cx="1280159" cy="28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Rad</a:t>
              </a:r>
              <a:endPara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541189" y="1511187"/>
              <a:ext cx="1388123" cy="289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 err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NoRad</a:t>
              </a:r>
              <a:endPara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538197" y="6405910"/>
            <a:ext cx="435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0C0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Improved lower-level TC structure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575" y="4464011"/>
            <a:ext cx="1265519" cy="230358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90746" y="1767660"/>
            <a:ext cx="49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24h</a:t>
            </a:r>
            <a:endParaRPr lang="zh-CN" altLang="en-US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23858" y="3862477"/>
            <a:ext cx="49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36h</a:t>
            </a:r>
            <a:endParaRPr lang="zh-CN" altLang="en-US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44624"/>
            <a:ext cx="8100391" cy="1143000"/>
          </a:xfrm>
        </p:spPr>
        <p:txBody>
          <a:bodyPr>
            <a:normAutofit/>
          </a:bodyPr>
          <a:lstStyle/>
          <a:p>
            <a:r>
              <a:rPr lang="en-GB" sz="3900" dirty="0" smtClean="0">
                <a:solidFill>
                  <a:srgbClr val="FF0000"/>
                </a:solidFill>
                <a:effectLst/>
              </a:rPr>
              <a:t>Challenge 2: Stochastic parametrization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48" y="1187624"/>
            <a:ext cx="8284840" cy="567037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Formulation of stochastic parametrization in NWP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Representation of uncertainty stemming from unresolved processes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Stochastic influence on transitions between patterns of variability, climate state and reducing model bias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b="1" dirty="0" smtClean="0">
                <a:solidFill>
                  <a:schemeClr val="accent3">
                    <a:lumMod val="75000"/>
                  </a:schemeClr>
                </a:solidFill>
              </a:rPr>
              <a:t>Planned activities</a:t>
            </a:r>
          </a:p>
          <a:p>
            <a:pPr lvl="1"/>
            <a:r>
              <a:rPr lang="en-GB" sz="2000" b="1" dirty="0" smtClean="0"/>
              <a:t>Coarse-graining experiments</a:t>
            </a:r>
            <a:r>
              <a:rPr lang="en-GB" sz="1800" dirty="0"/>
              <a:t> </a:t>
            </a:r>
          </a:p>
          <a:p>
            <a:pPr lvl="1"/>
            <a:r>
              <a:rPr lang="en-GB" sz="1800" dirty="0"/>
              <a:t>U</a:t>
            </a:r>
            <a:r>
              <a:rPr lang="en-GB" sz="1800" dirty="0" smtClean="0"/>
              <a:t>sing convection-permitting global (or LAM on large domains) simulations</a:t>
            </a:r>
          </a:p>
          <a:p>
            <a:pPr lvl="1"/>
            <a:r>
              <a:rPr lang="en-GB" sz="1800" dirty="0" smtClean="0"/>
              <a:t>Use tendencies within low resolution grid boxes to inform design of stochastic parametrization </a:t>
            </a:r>
            <a:r>
              <a:rPr lang="en-GB" sz="1800" dirty="0" err="1" smtClean="0"/>
              <a:t>mimicing</a:t>
            </a:r>
            <a:r>
              <a:rPr lang="en-GB" sz="1800" dirty="0" smtClean="0"/>
              <a:t> upscale effect of sub-grid processes on resolved scales</a:t>
            </a:r>
          </a:p>
          <a:p>
            <a:pPr lvl="1"/>
            <a:endParaRPr lang="en-GB" sz="1800" dirty="0"/>
          </a:p>
          <a:p>
            <a:pPr lvl="1"/>
            <a:r>
              <a:rPr lang="en-GB" sz="1800" b="1" dirty="0" smtClean="0"/>
              <a:t>EGU 2019 session</a:t>
            </a:r>
            <a:r>
              <a:rPr lang="en-GB" sz="1800" dirty="0" smtClean="0"/>
              <a:t>: Representing uncertain sub-grid processes in weather and climate models</a:t>
            </a:r>
            <a:endParaRPr lang="en-GB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0FE72-FC70-4695-A884-7E5076C6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</a:t>
            </a:r>
            <a:r>
              <a:rPr lang="en-US" dirty="0" smtClean="0"/>
              <a:t>parametrization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D665494-9B32-4470-9F82-A0D25B339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379"/>
            <a:ext cx="9144000" cy="5947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66928"/>
            <a:ext cx="39604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44624"/>
            <a:ext cx="8100391" cy="1143000"/>
          </a:xfrm>
        </p:spPr>
        <p:txBody>
          <a:bodyPr>
            <a:normAutofit fontScale="90000"/>
          </a:bodyPr>
          <a:lstStyle/>
          <a:p>
            <a:r>
              <a:rPr lang="en-GB" sz="3900" dirty="0" smtClean="0">
                <a:solidFill>
                  <a:srgbClr val="FF0000"/>
                </a:solidFill>
                <a:effectLst/>
              </a:rPr>
              <a:t>Challenge </a:t>
            </a:r>
            <a:r>
              <a:rPr lang="en-GB" sz="3900" dirty="0">
                <a:solidFill>
                  <a:srgbClr val="FF0000"/>
                </a:solidFill>
                <a:effectLst/>
              </a:rPr>
              <a:t>3</a:t>
            </a:r>
            <a:r>
              <a:rPr lang="en-GB" sz="3900" dirty="0" smtClean="0">
                <a:solidFill>
                  <a:srgbClr val="FF0000"/>
                </a:solidFill>
                <a:effectLst/>
              </a:rPr>
              <a:t>: Coupled modelling and assimilation</a:t>
            </a:r>
            <a:endParaRPr lang="en-GB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48" y="1412776"/>
            <a:ext cx="8284840" cy="567037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How to create ensembles for coupled systems?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Coupled data assimilation as a means to define ensemble ICs</a:t>
            </a:r>
          </a:p>
          <a:p>
            <a:pPr marL="402336" lvl="1" indent="0">
              <a:buNone/>
            </a:pPr>
            <a:endParaRPr lang="en-GB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Addressing coupled model bias in ensemble design</a:t>
            </a: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</a:rPr>
              <a:t>Assimilating variables with a strong stochastic element (cloudy sky)</a:t>
            </a:r>
          </a:p>
          <a:p>
            <a:pPr marL="402336" lvl="1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2336" lvl="1" indent="0">
              <a:buNone/>
            </a:pPr>
            <a:r>
              <a:rPr lang="en-GB" sz="2200" b="1" dirty="0" smtClean="0">
                <a:solidFill>
                  <a:schemeClr val="accent3">
                    <a:lumMod val="75000"/>
                  </a:schemeClr>
                </a:solidFill>
              </a:rPr>
              <a:t>Planned activities</a:t>
            </a:r>
          </a:p>
          <a:p>
            <a:pPr lvl="1"/>
            <a:r>
              <a:rPr lang="en-GB" sz="2200" dirty="0" smtClean="0"/>
              <a:t>Assimilating all sky high resolution satellite data into ensemble forecasts</a:t>
            </a:r>
          </a:p>
          <a:p>
            <a:pPr lvl="1"/>
            <a:r>
              <a:rPr lang="en-GB" sz="2200" dirty="0" smtClean="0"/>
              <a:t>Ramifications for probabilistic rainfall prediction</a:t>
            </a:r>
          </a:p>
          <a:p>
            <a:pPr lvl="1"/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CMWF_Template white with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CMWF_Template white with bar_Stephan" id="{98460808-4632-4860-8593-715F2A030EE3}" vid="{5051BD46-3867-4B03-9A0B-12D74094ABB3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hoskinsat70_intro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oskinsat70_intro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hoskinsat70_intro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北大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北大" id="{F1760E92-8BB5-417B-B7AF-F819FD664BF6}" vid="{E016BD3A-30B9-48C9-9F0D-B1EF469CAAB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12630</TotalTime>
  <Words>1022</Words>
  <Application>Microsoft Office PowerPoint</Application>
  <PresentationFormat>On-screen Show (4:3)</PresentationFormat>
  <Paragraphs>185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Solstice</vt:lpstr>
      <vt:lpstr>4_hoskinsat70_intro</vt:lpstr>
      <vt:lpstr>hoskinsat70_intro</vt:lpstr>
      <vt:lpstr>1_Solstice</vt:lpstr>
      <vt:lpstr>5_hoskinsat70_intro</vt:lpstr>
      <vt:lpstr>北大</vt:lpstr>
      <vt:lpstr>Office Theme</vt:lpstr>
      <vt:lpstr>3_DWD Standard Master</vt:lpstr>
      <vt:lpstr>Modèle par défaut</vt:lpstr>
      <vt:lpstr>1_Simple Light</vt:lpstr>
      <vt:lpstr>ECMWF_Template white with bar</vt:lpstr>
      <vt:lpstr>PowerPoint Presentation</vt:lpstr>
      <vt:lpstr>Contents</vt:lpstr>
      <vt:lpstr>PDEF members and objectives</vt:lpstr>
      <vt:lpstr>Five PDEF Challenge Topics</vt:lpstr>
      <vt:lpstr>Challenge 1: Ensemble ICs</vt:lpstr>
      <vt:lpstr> Assimilate Ch3 verify on Ch4 moisture radiance  </vt:lpstr>
      <vt:lpstr>Challenge 2: Stochastic parametrization</vt:lpstr>
      <vt:lpstr>Stochastic parametrization</vt:lpstr>
      <vt:lpstr>Challenge 3: Coupled modelling and assimilation</vt:lpstr>
      <vt:lpstr>PowerPoint Presentation</vt:lpstr>
      <vt:lpstr>Challenge 4: Diabatic processes in dynamics of weather systems</vt:lpstr>
      <vt:lpstr>PowerPoint Presentation</vt:lpstr>
      <vt:lpstr>PowerPoint Presentation</vt:lpstr>
      <vt:lpstr>Challenge 5: Spatio-temporal post-processing for ensemble applications</vt:lpstr>
      <vt:lpstr>PowerPoint Presentation</vt:lpstr>
      <vt:lpstr>Ways to engage with PDEF activities</vt:lpstr>
      <vt:lpstr>PowerPoint Presentation</vt:lpstr>
      <vt:lpstr>Thank you for your attention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TIGGE status</dc:title>
  <dc:creator>Richard Swinbank</dc:creator>
  <cp:lastModifiedBy>John Methven</cp:lastModifiedBy>
  <cp:revision>497</cp:revision>
  <dcterms:created xsi:type="dcterms:W3CDTF">2004-03-25T14:01:56Z</dcterms:created>
  <dcterms:modified xsi:type="dcterms:W3CDTF">2018-10-12T03:31:39Z</dcterms:modified>
</cp:coreProperties>
</file>